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30" r:id="rId1"/>
  </p:sldMasterIdLst>
  <p:notesMasterIdLst>
    <p:notesMasterId r:id="rId34"/>
  </p:notesMasterIdLst>
  <p:sldIdLst>
    <p:sldId id="352" r:id="rId2"/>
    <p:sldId id="610" r:id="rId3"/>
    <p:sldId id="611" r:id="rId4"/>
    <p:sldId id="612" r:id="rId5"/>
    <p:sldId id="613" r:id="rId6"/>
    <p:sldId id="614" r:id="rId7"/>
    <p:sldId id="406" r:id="rId8"/>
    <p:sldId id="456" r:id="rId9"/>
    <p:sldId id="457" r:id="rId10"/>
    <p:sldId id="458" r:id="rId11"/>
    <p:sldId id="459" r:id="rId12"/>
    <p:sldId id="463" r:id="rId13"/>
    <p:sldId id="465" r:id="rId14"/>
    <p:sldId id="464" r:id="rId15"/>
    <p:sldId id="466" r:id="rId16"/>
    <p:sldId id="467" r:id="rId17"/>
    <p:sldId id="468" r:id="rId18"/>
    <p:sldId id="462" r:id="rId19"/>
    <p:sldId id="472" r:id="rId20"/>
    <p:sldId id="469" r:id="rId21"/>
    <p:sldId id="473" r:id="rId22"/>
    <p:sldId id="477" r:id="rId23"/>
    <p:sldId id="478" r:id="rId24"/>
    <p:sldId id="487" r:id="rId25"/>
    <p:sldId id="479" r:id="rId26"/>
    <p:sldId id="481" r:id="rId27"/>
    <p:sldId id="480" r:id="rId28"/>
    <p:sldId id="482" r:id="rId29"/>
    <p:sldId id="483" r:id="rId30"/>
    <p:sldId id="484" r:id="rId31"/>
    <p:sldId id="485" r:id="rId32"/>
    <p:sldId id="486" r:id="rId33"/>
  </p:sldIdLst>
  <p:sldSz cx="12192000" cy="6858000"/>
  <p:notesSz cx="6858000" cy="9144000"/>
  <p:embeddedFontLst>
    <p:embeddedFont>
      <p:font typeface="Calibri" panose="020F0502020204030204" pitchFamily="34" charset="0"/>
      <p:regular r:id="rId35"/>
      <p:bold r:id="rId36"/>
      <p:italic r:id="rId37"/>
      <p:boldItalic r:id="rId38"/>
    </p:embeddedFont>
    <p:embeddedFont>
      <p:font typeface="Century Gothic" panose="020B0502020202020204" pitchFamily="34" charset="0"/>
      <p:regular r:id="rId39"/>
      <p:bold r:id="rId40"/>
      <p:italic r:id="rId41"/>
      <p:boldItalic r:id="rId42"/>
    </p:embeddedFont>
    <p:embeddedFont>
      <p:font typeface="Iosevka" panose="02000509000000000000" pitchFamily="49" charset="0"/>
      <p:regular r:id="rId43"/>
      <p:bold r:id="rId44"/>
      <p:italic r:id="rId45"/>
      <p:boldItalic r:id="rId46"/>
    </p:embeddedFont>
    <p:embeddedFont>
      <p:font typeface="PragmataPro" panose="02000509030000020004" pitchFamily="49" charset="0"/>
      <p:regular r:id="rId47"/>
      <p:bold r:id="rId48"/>
      <p:italic r:id="rId49"/>
    </p:embeddedFont>
    <p:embeddedFont>
      <p:font typeface="Segoe UI" panose="020B0502040204020203" pitchFamily="34" charset="0"/>
      <p:regular r:id="rId50"/>
      <p:bold r:id="rId51"/>
      <p:italic r:id="rId52"/>
      <p:boldItalic r:id="rId53"/>
    </p:embeddedFont>
    <p:embeddedFont>
      <p:font typeface="Wingdings 3" panose="05040102010807070707" pitchFamily="18" charset="2"/>
      <p:regular r:id="rId5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0070C0"/>
    <a:srgbClr val="EA6312"/>
    <a:srgbClr val="B04A0E"/>
    <a:srgbClr val="FCE5E4"/>
    <a:srgbClr val="B01513"/>
    <a:srgbClr val="339933"/>
    <a:srgbClr val="609E60"/>
    <a:srgbClr val="934544"/>
    <a:srgbClr val="8A33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4713" autoAdjust="0"/>
    <p:restoredTop sz="94660" autoAdjust="0"/>
  </p:normalViewPr>
  <p:slideViewPr>
    <p:cSldViewPr snapToGrid="0">
      <p:cViewPr varScale="1">
        <p:scale>
          <a:sx n="109" d="100"/>
          <a:sy n="109" d="100"/>
        </p:scale>
        <p:origin x="78" y="17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31896"/>
    </p:cViewPr>
  </p:sorterViewPr>
  <p:notesViewPr>
    <p:cSldViewPr snapToGrid="0">
      <p:cViewPr varScale="1">
        <p:scale>
          <a:sx n="91" d="100"/>
          <a:sy n="91" d="100"/>
        </p:scale>
        <p:origin x="3750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8.fntdata"/><Relationship Id="rId47" Type="http://schemas.openxmlformats.org/officeDocument/2006/relationships/font" Target="fonts/font13.fntdata"/><Relationship Id="rId50" Type="http://schemas.openxmlformats.org/officeDocument/2006/relationships/font" Target="fonts/font16.fntdata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font" Target="fonts/font11.fntdata"/><Relationship Id="rId53" Type="http://schemas.openxmlformats.org/officeDocument/2006/relationships/font" Target="fonts/font19.fntdata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openxmlformats.org/officeDocument/2006/relationships/font" Target="fonts/font14.fntdata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17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Relationship Id="rId46" Type="http://schemas.openxmlformats.org/officeDocument/2006/relationships/font" Target="fonts/font12.fntdata"/><Relationship Id="rId20" Type="http://schemas.openxmlformats.org/officeDocument/2006/relationships/slide" Target="slides/slide19.xml"/><Relationship Id="rId41" Type="http://schemas.openxmlformats.org/officeDocument/2006/relationships/font" Target="fonts/font7.fntdata"/><Relationship Id="rId54" Type="http://schemas.openxmlformats.org/officeDocument/2006/relationships/font" Target="fonts/font2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49" Type="http://schemas.openxmlformats.org/officeDocument/2006/relationships/font" Target="fonts/font15.fntdata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10.fntdata"/><Relationship Id="rId52" Type="http://schemas.openxmlformats.org/officeDocument/2006/relationships/font" Target="fonts/font1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0CF9F2-EF58-4292-A2E3-BE574B834FB1}" type="datetimeFigureOut">
              <a:rPr lang="en-US" smtClean="0"/>
              <a:t>20/02/13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0184E5-10BD-4B88-8B8D-7E02F91C7E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419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8062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1D746-AC40-4845-8C13-93817A992986}" type="datetime1">
              <a:rPr lang="en-US" smtClean="0"/>
              <a:t>20/02/13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81470" y="0"/>
            <a:ext cx="838199" cy="767687"/>
          </a:xfrm>
        </p:spPr>
        <p:txBody>
          <a:bodyPr/>
          <a:lstStyle/>
          <a:p>
            <a:fld id="{2F88DBB8-1E74-4F6F-8F9B-9C35EF6507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8528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5AC5F-0917-415E-B5C9-A0907B2CAC71}" type="datetime1">
              <a:rPr lang="en-US" smtClean="0"/>
              <a:t>20/02/13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5497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E6DB3-8E47-431D-9899-09E8B0223585}" type="datetime1">
              <a:rPr lang="en-US" smtClean="0"/>
              <a:t>20/02/13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60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EAC62-0DBF-4A8F-9021-40F42B86B6ED}" type="datetime1">
              <a:rPr lang="en-US" smtClean="0"/>
              <a:t>20/02/13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193214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BD264C-F781-4504-A96C-E873162A0479}" type="datetime1">
              <a:rPr lang="en-US" smtClean="0"/>
              <a:t>20/02/13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5883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CA47B-7841-4961-BCD7-9247516A6233}" type="datetime1">
              <a:rPr lang="en-US" smtClean="0"/>
              <a:t>20/02/13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1022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F9F7C-7773-4527-97AD-129296C4F7D4}" type="datetime1">
              <a:rPr lang="en-US" smtClean="0"/>
              <a:t>20/02/13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435352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B326F5-3858-4BC8-BFC9-F9C15DDD8C29}" type="datetime1">
              <a:rPr lang="en-US" smtClean="0"/>
              <a:t>20/02/13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9356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5054B-181D-4140-8B17-D4763DD99658}" type="datetime1">
              <a:rPr lang="en-US" smtClean="0"/>
              <a:t>20/02/13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8351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0687" y="360638"/>
            <a:ext cx="9981456" cy="585497"/>
          </a:xfrm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txBody>
          <a:bodyPr/>
          <a:lstStyle>
            <a:lvl1pPr>
              <a:defRPr sz="3500" b="1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9911" y="1224826"/>
            <a:ext cx="4929189" cy="5226774"/>
          </a:xfrm>
        </p:spPr>
        <p:txBody>
          <a:bodyPr/>
          <a:lstStyle>
            <a:lvl1pPr>
              <a:spcBef>
                <a:spcPts val="0"/>
              </a:spcBef>
              <a:defRPr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spcBef>
                <a:spcPts val="0"/>
              </a:spcBef>
              <a:defRPr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spcBef>
                <a:spcPts val="0"/>
              </a:spcBef>
              <a:defRPr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spcBef>
                <a:spcPts val="0"/>
              </a:spcBef>
              <a:defRPr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spcBef>
                <a:spcPts val="0"/>
              </a:spcBef>
              <a:defRPr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2"/>
          <p:cNvSpPr>
            <a:spLocks noGrp="1"/>
          </p:cNvSpPr>
          <p:nvPr>
            <p:ph idx="13" hasCustomPrompt="1"/>
          </p:nvPr>
        </p:nvSpPr>
        <p:spPr>
          <a:xfrm>
            <a:off x="5713447" y="1224826"/>
            <a:ext cx="5911378" cy="5226774"/>
          </a:xfrm>
          <a:solidFill>
            <a:schemeClr val="bg1">
              <a:lumMod val="95000"/>
            </a:schemeClr>
          </a:solidFill>
          <a:ln w="12700">
            <a:solidFill>
              <a:schemeClr val="bg2">
                <a:lumMod val="50000"/>
              </a:schemeClr>
            </a:solidFill>
          </a:ln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spPr>
        <p:txBody>
          <a:bodyPr lIns="182880" tIns="91440" rIns="182880" bIns="91440">
            <a:normAutofit/>
          </a:bodyPr>
          <a:lstStyle>
            <a:lvl1pPr marL="0" indent="0">
              <a:spcBef>
                <a:spcPts val="0"/>
              </a:spcBef>
              <a:buNone/>
              <a:defRPr sz="1800" baseline="0">
                <a:latin typeface="PragmataPro" panose="02000509030000020004" pitchFamily="49" charset="0"/>
                <a:cs typeface="PragmataPro" panose="02000509030000020004" pitchFamily="49" charset="0"/>
              </a:defRPr>
            </a:lvl1pPr>
            <a:lvl2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Code</a:t>
            </a:r>
          </a:p>
        </p:txBody>
      </p:sp>
    </p:spTree>
    <p:extLst>
      <p:ext uri="{BB962C8B-B14F-4D97-AF65-F5344CB8AC3E}">
        <p14:creationId xmlns:p14="http://schemas.microsoft.com/office/powerpoint/2010/main" val="6717144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59D67-39F7-47E4-8CAC-E2236192C818}" type="datetime1">
              <a:rPr lang="en-US" smtClean="0"/>
              <a:t>20/02/13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5580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3828F-C784-4E4B-BDFE-22A887C9F5DD}" type="datetime1">
              <a:rPr lang="en-US" smtClean="0"/>
              <a:t>20/02/13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126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DBC9A-5394-4356-9431-D06FD731727D}" type="datetime1">
              <a:rPr lang="en-US" smtClean="0"/>
              <a:t>20/02/13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8907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CC5C7-4972-43CA-8284-0DE751246583}" type="datetime1">
              <a:rPr lang="en-US" smtClean="0"/>
              <a:t>20/02/13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7541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761EF-AC9F-4E1C-882A-EDAC70FB1D6A}" type="datetime1">
              <a:rPr lang="en-US" smtClean="0"/>
              <a:t>20/02/13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657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89257-2D4A-4B01-AE4B-368CD406AC3A}" type="datetime1">
              <a:rPr lang="en-US" smtClean="0"/>
              <a:t>20/02/13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3320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C677C-7059-4667-8EB7-044500FFB8FC}" type="datetime1">
              <a:rPr lang="en-US" smtClean="0"/>
              <a:t>20/02/13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4644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FF3F6723-E809-4347-959B-3021FC585826}" type="datetime1">
              <a:rPr lang="en-US" smtClean="0"/>
              <a:t>20/02/13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786626" y="0"/>
            <a:ext cx="838199" cy="767687"/>
          </a:xfrm>
          <a:prstGeom prst="rect">
            <a:avLst/>
          </a:prstGeom>
          <a:solidFill>
            <a:srgbClr val="84100E"/>
          </a:solidFill>
          <a:effectLst>
            <a:outerShdw blurRad="635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/>
          <a:lstStyle>
            <a:lvl1pPr algn="ctr">
              <a:defRPr sz="28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2F88DBB8-1E74-4F6F-8F9B-9C35EF6507A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711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2" r:id="rId2"/>
    <p:sldLayoutId id="2147483733" r:id="rId3"/>
    <p:sldLayoutId id="2147483734" r:id="rId4"/>
    <p:sldLayoutId id="2147483735" r:id="rId5"/>
    <p:sldLayoutId id="2147483736" r:id="rId6"/>
    <p:sldLayoutId id="2147483737" r:id="rId7"/>
    <p:sldLayoutId id="2147483738" r:id="rId8"/>
    <p:sldLayoutId id="2147483739" r:id="rId9"/>
    <p:sldLayoutId id="2147483740" r:id="rId10"/>
    <p:sldLayoutId id="2147483741" r:id="rId11"/>
    <p:sldLayoutId id="2147483742" r:id="rId12"/>
    <p:sldLayoutId id="2147483743" r:id="rId13"/>
    <p:sldLayoutId id="2147483744" r:id="rId14"/>
    <p:sldLayoutId id="2147483745" r:id="rId15"/>
    <p:sldLayoutId id="2147483746" r:id="rId16"/>
    <p:sldLayoutId id="2147483747" r:id="rId1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564243" y="530055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err="1">
                <a:solidFill>
                  <a:schemeClr val="accent5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SimplyRhino</a:t>
            </a:r>
            <a:r>
              <a:rPr lang="en-US" sz="2200" b="1" dirty="0">
                <a:solidFill>
                  <a:schemeClr val="accent5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London</a:t>
            </a:r>
          </a:p>
          <a:p>
            <a:r>
              <a:rPr lang="en-US" sz="2200" b="1" dirty="0">
                <a:solidFill>
                  <a:schemeClr val="accent5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February 12-14,2020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0" y="2280185"/>
            <a:ext cx="12192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accent5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Python Scripting for </a:t>
            </a:r>
          </a:p>
          <a:p>
            <a:pPr algn="ctr"/>
            <a:r>
              <a:rPr lang="en-US" sz="6000" b="1" dirty="0">
                <a:solidFill>
                  <a:schemeClr val="accent5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Rhino/Grasshopper</a:t>
            </a:r>
          </a:p>
        </p:txBody>
      </p:sp>
      <p:sp>
        <p:nvSpPr>
          <p:cNvPr id="10" name="Rectangle 9"/>
          <p:cNvSpPr/>
          <p:nvPr/>
        </p:nvSpPr>
        <p:spPr>
          <a:xfrm>
            <a:off x="7167336" y="5843904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i="1" dirty="0">
                <a:latin typeface="Segoe UI" panose="020B0502040204020203" pitchFamily="34" charset="0"/>
                <a:cs typeface="Segoe UI" panose="020B0502040204020203" pitchFamily="34" charset="0"/>
              </a:rPr>
              <a:t>Long Nguyen</a:t>
            </a:r>
          </a:p>
          <a:p>
            <a:pPr algn="r"/>
            <a:r>
              <a:rPr lang="en-US" i="1" dirty="0">
                <a:latin typeface="Segoe UI" panose="020B0502040204020203" pitchFamily="34" charset="0"/>
                <a:cs typeface="Segoe UI" panose="020B0502040204020203" pitchFamily="34" charset="0"/>
              </a:rPr>
              <a:t>Thu Nguyen-Phuoc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255AF7-5F49-4A36-902E-2AF25F19077D}"/>
              </a:ext>
            </a:extLst>
          </p:cNvPr>
          <p:cNvSpPr txBox="1"/>
          <p:nvPr/>
        </p:nvSpPr>
        <p:spPr>
          <a:xfrm>
            <a:off x="0" y="4219177"/>
            <a:ext cx="12192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>
                <a:solidFill>
                  <a:schemeClr val="accent5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Day 3</a:t>
            </a:r>
          </a:p>
        </p:txBody>
      </p:sp>
    </p:spTree>
    <p:extLst>
      <p:ext uri="{BB962C8B-B14F-4D97-AF65-F5344CB8AC3E}">
        <p14:creationId xmlns:p14="http://schemas.microsoft.com/office/powerpoint/2010/main" val="2165287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Recursive function: behind the scene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10</a:t>
            </a:fld>
            <a:endParaRPr lang="en-US"/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963108" y="1685587"/>
            <a:ext cx="9515170" cy="4073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2pPr>
            <a:lvl3pPr marL="1143000" indent="-22860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3pPr>
            <a:lvl4pPr marL="1600200" indent="-22860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4pPr>
            <a:lvl5pPr marL="2057400" indent="-22860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endParaRPr lang="en-US">
              <a:solidFill>
                <a:srgbClr val="EA6312"/>
              </a:solidFill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569910" y="1690872"/>
            <a:ext cx="9908367" cy="4073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2pPr>
            <a:lvl3pPr marL="1143000" indent="-22860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3pPr>
            <a:lvl4pPr marL="1600200" indent="-22860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4pPr>
            <a:lvl5pPr marL="2057400" indent="-22860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n-US">
              <a:solidFill>
                <a:srgbClr val="EA6312"/>
              </a:solidFill>
            </a:endParaRPr>
          </a:p>
        </p:txBody>
      </p:sp>
      <p:sp>
        <p:nvSpPr>
          <p:cNvPr id="8" name="Content Placeholder 4"/>
          <p:cNvSpPr>
            <a:spLocks noGrp="1"/>
          </p:cNvSpPr>
          <p:nvPr>
            <p:ph idx="13"/>
          </p:nvPr>
        </p:nvSpPr>
        <p:spPr>
          <a:xfrm>
            <a:off x="704838" y="1597821"/>
            <a:ext cx="4631789" cy="1886358"/>
          </a:xfrm>
        </p:spPr>
        <p:txBody>
          <a:bodyPr>
            <a:normAutofit lnSpcReduction="10000"/>
          </a:bodyPr>
          <a:lstStyle/>
          <a:p>
            <a:r>
              <a:rPr lang="en-US" sz="1600">
                <a:solidFill>
                  <a:srgbClr val="0066FF"/>
                </a:solidFill>
              </a:rPr>
              <a:t>def</a:t>
            </a:r>
            <a:r>
              <a:rPr lang="en-US" sz="1600"/>
              <a:t> </a:t>
            </a:r>
            <a:r>
              <a:rPr lang="en-US" sz="1600">
                <a:solidFill>
                  <a:srgbClr val="0000FF"/>
                </a:solidFill>
              </a:rPr>
              <a:t>Factorial</a:t>
            </a:r>
            <a:r>
              <a:rPr lang="en-US" sz="1600"/>
              <a:t>(n):</a:t>
            </a:r>
          </a:p>
          <a:p>
            <a:r>
              <a:rPr lang="en-US" sz="1600"/>
              <a:t>	</a:t>
            </a:r>
            <a:r>
              <a:rPr lang="en-US" sz="1600">
                <a:solidFill>
                  <a:srgbClr val="0070C0"/>
                </a:solidFill>
              </a:rPr>
              <a:t>if</a:t>
            </a:r>
            <a:r>
              <a:rPr lang="en-US" sz="1600"/>
              <a:t> n == 1:</a:t>
            </a:r>
          </a:p>
          <a:p>
            <a:r>
              <a:rPr lang="en-US" sz="1600"/>
              <a:t>		</a:t>
            </a:r>
            <a:r>
              <a:rPr lang="en-US" sz="1600">
                <a:solidFill>
                  <a:srgbClr val="0070C0"/>
                </a:solidFill>
              </a:rPr>
              <a:t>return</a:t>
            </a:r>
            <a:r>
              <a:rPr lang="en-US" sz="1600"/>
              <a:t> 1</a:t>
            </a:r>
          </a:p>
          <a:p>
            <a:r>
              <a:rPr lang="en-US" sz="1600"/>
              <a:t>	</a:t>
            </a:r>
            <a:r>
              <a:rPr lang="en-US" sz="1600">
                <a:solidFill>
                  <a:srgbClr val="0070C0"/>
                </a:solidFill>
              </a:rPr>
              <a:t>else</a:t>
            </a:r>
            <a:r>
              <a:rPr lang="en-US" sz="1600"/>
              <a:t>:</a:t>
            </a:r>
          </a:p>
          <a:p>
            <a:r>
              <a:rPr lang="en-US" sz="1600"/>
              <a:t>		</a:t>
            </a:r>
            <a:r>
              <a:rPr lang="en-US" sz="1600">
                <a:solidFill>
                  <a:srgbClr val="0070C0"/>
                </a:solidFill>
              </a:rPr>
              <a:t>return</a:t>
            </a:r>
            <a:r>
              <a:rPr lang="en-US" sz="1600"/>
              <a:t> n * </a:t>
            </a:r>
            <a:r>
              <a:rPr lang="en-US" sz="1600">
                <a:solidFill>
                  <a:srgbClr val="0000FF"/>
                </a:solidFill>
              </a:rPr>
              <a:t>Factorial</a:t>
            </a:r>
            <a:r>
              <a:rPr lang="en-US" sz="1600"/>
              <a:t>(n-1)</a:t>
            </a:r>
          </a:p>
          <a:p>
            <a:endParaRPr lang="en-US" sz="1600"/>
          </a:p>
          <a:p>
            <a:r>
              <a:rPr lang="en-US" sz="1600">
                <a:solidFill>
                  <a:srgbClr val="0070C0"/>
                </a:solidFill>
              </a:rPr>
              <a:t>print</a:t>
            </a:r>
            <a:r>
              <a:rPr lang="en-US" sz="1600"/>
              <a:t>(</a:t>
            </a:r>
            <a:r>
              <a:rPr lang="en-US" sz="1600">
                <a:solidFill>
                  <a:srgbClr val="0000FF"/>
                </a:solidFill>
              </a:rPr>
              <a:t>Factorial</a:t>
            </a:r>
            <a:r>
              <a:rPr lang="en-US" sz="1600"/>
              <a:t>(4))</a:t>
            </a:r>
          </a:p>
        </p:txBody>
      </p:sp>
      <p:sp>
        <p:nvSpPr>
          <p:cNvPr id="9" name="Content Placeholder 4"/>
          <p:cNvSpPr txBox="1">
            <a:spLocks/>
          </p:cNvSpPr>
          <p:nvPr/>
        </p:nvSpPr>
        <p:spPr>
          <a:xfrm>
            <a:off x="704837" y="1131775"/>
            <a:ext cx="2400970" cy="466046"/>
          </a:xfrm>
          <a:prstGeom prst="rect">
            <a:avLst/>
          </a:prstGeom>
          <a:solidFill>
            <a:schemeClr val="bg2">
              <a:lumMod val="50000"/>
            </a:schemeClr>
          </a:solidFill>
          <a:ln w="12700">
            <a:solidFill>
              <a:schemeClr val="bg2">
                <a:lumMod val="50000"/>
              </a:schemeClr>
            </a:solidFill>
          </a:ln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spPr>
        <p:txBody>
          <a:bodyPr vert="horz" lIns="182880" tIns="91440" rIns="182880" bIns="9144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 baseline="0">
                <a:solidFill>
                  <a:schemeClr val="tx1"/>
                </a:solidFill>
                <a:latin typeface="PragmataPro" panose="02000509030000020004" pitchFamily="49" charset="0"/>
                <a:ea typeface="+mj-ea"/>
                <a:cs typeface="PragmataPro" panose="02000509030000020004" pitchFamily="49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 recursive function</a:t>
            </a:r>
          </a:p>
        </p:txBody>
      </p:sp>
      <p:sp>
        <p:nvSpPr>
          <p:cNvPr id="6" name="Rectangle 5"/>
          <p:cNvSpPr/>
          <p:nvPr/>
        </p:nvSpPr>
        <p:spPr>
          <a:xfrm>
            <a:off x="704836" y="3786717"/>
            <a:ext cx="6113749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500" dirty="0">
                <a:latin typeface="Segoe UI" panose="020B0502040204020203" pitchFamily="34" charset="0"/>
                <a:cs typeface="Segoe UI" panose="020B0502040204020203" pitchFamily="34" charset="0"/>
              </a:rPr>
              <a:t>When the code is execute:</a:t>
            </a:r>
          </a:p>
          <a:p>
            <a:pPr lvl="1"/>
            <a:r>
              <a:rPr lang="en-US" sz="2500" dirty="0">
                <a:solidFill>
                  <a:srgbClr val="0000FF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Factorial</a:t>
            </a:r>
            <a:r>
              <a:rPr lang="en-US" sz="2500" dirty="0">
                <a:latin typeface="PragmataPro" panose="02000509030000020004" pitchFamily="49" charset="0"/>
                <a:cs typeface="PragmataPro" panose="02000509030000020004" pitchFamily="49" charset="0"/>
              </a:rPr>
              <a:t>(4) …</a:t>
            </a:r>
          </a:p>
          <a:p>
            <a:pPr lvl="1"/>
            <a:r>
              <a:rPr lang="en-US" sz="2500" dirty="0">
                <a:latin typeface="PragmataPro" panose="02000509030000020004" pitchFamily="49" charset="0"/>
                <a:cs typeface="PragmataPro" panose="02000509030000020004" pitchFamily="49" charset="0"/>
              </a:rPr>
              <a:t>	… </a:t>
            </a:r>
            <a:r>
              <a:rPr lang="en-US" sz="2500" dirty="0">
                <a:latin typeface="Segoe UI" panose="020B0502040204020203" pitchFamily="34" charset="0"/>
                <a:cs typeface="Segoe UI" panose="020B0502040204020203" pitchFamily="34" charset="0"/>
              </a:rPr>
              <a:t>will call </a:t>
            </a:r>
            <a:r>
              <a:rPr lang="en-US" sz="2500" dirty="0">
                <a:solidFill>
                  <a:srgbClr val="0000FF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Factorial</a:t>
            </a:r>
            <a:r>
              <a:rPr lang="en-US" sz="2500" dirty="0">
                <a:latin typeface="PragmataPro" panose="02000509030000020004" pitchFamily="49" charset="0"/>
                <a:cs typeface="PragmataPro" panose="02000509030000020004" pitchFamily="49" charset="0"/>
              </a:rPr>
              <a:t>(3),…</a:t>
            </a:r>
          </a:p>
          <a:p>
            <a:pPr lvl="1"/>
            <a:r>
              <a:rPr lang="en-US" sz="2500" dirty="0">
                <a:latin typeface="PragmataPro" panose="02000509030000020004" pitchFamily="49" charset="0"/>
                <a:cs typeface="PragmataPro" panose="02000509030000020004" pitchFamily="49" charset="0"/>
              </a:rPr>
              <a:t>	… </a:t>
            </a:r>
            <a:r>
              <a:rPr lang="en-US" sz="2500" dirty="0">
                <a:latin typeface="Segoe UI" panose="020B0502040204020203" pitchFamily="34" charset="0"/>
                <a:cs typeface="Segoe UI" panose="020B0502040204020203" pitchFamily="34" charset="0"/>
              </a:rPr>
              <a:t>which will call </a:t>
            </a:r>
            <a:r>
              <a:rPr lang="en-US" sz="2500" dirty="0">
                <a:solidFill>
                  <a:srgbClr val="0000FF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Factorial</a:t>
            </a:r>
            <a:r>
              <a:rPr lang="en-US" sz="2500" dirty="0">
                <a:latin typeface="PragmataPro" panose="02000509030000020004" pitchFamily="49" charset="0"/>
                <a:cs typeface="PragmataPro" panose="02000509030000020004" pitchFamily="49" charset="0"/>
              </a:rPr>
              <a:t>(2),…</a:t>
            </a:r>
          </a:p>
          <a:p>
            <a:pPr lvl="1"/>
            <a:r>
              <a:rPr lang="en-US" sz="2500" dirty="0">
                <a:latin typeface="PragmataPro" panose="02000509030000020004" pitchFamily="49" charset="0"/>
                <a:cs typeface="PragmataPro" panose="02000509030000020004" pitchFamily="49" charset="0"/>
              </a:rPr>
              <a:t>	… </a:t>
            </a:r>
            <a:r>
              <a:rPr lang="en-US" sz="2500" dirty="0">
                <a:latin typeface="Segoe UI" panose="020B0502040204020203" pitchFamily="34" charset="0"/>
                <a:cs typeface="Segoe UI" panose="020B0502040204020203" pitchFamily="34" charset="0"/>
              </a:rPr>
              <a:t>which will call </a:t>
            </a:r>
            <a:r>
              <a:rPr lang="en-US" sz="2500" dirty="0">
                <a:solidFill>
                  <a:srgbClr val="0000FF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Factorial</a:t>
            </a:r>
            <a:r>
              <a:rPr lang="en-US" sz="2500" dirty="0">
                <a:latin typeface="PragmataPro" panose="02000509030000020004" pitchFamily="49" charset="0"/>
                <a:cs typeface="PragmataPro" panose="02000509030000020004" pitchFamily="49" charset="0"/>
              </a:rPr>
              <a:t>(1),…</a:t>
            </a:r>
          </a:p>
          <a:p>
            <a:pPr lvl="1"/>
            <a:r>
              <a:rPr lang="en-US" sz="2500" dirty="0">
                <a:latin typeface="PragmataPro" panose="02000509030000020004" pitchFamily="49" charset="0"/>
                <a:cs typeface="PragmataPro" panose="02000509030000020004" pitchFamily="49" charset="0"/>
              </a:rPr>
              <a:t>	… </a:t>
            </a:r>
            <a:r>
              <a:rPr lang="en-US" sz="2500" dirty="0">
                <a:latin typeface="Segoe UI" panose="020B0502040204020203" pitchFamily="34" charset="0"/>
                <a:cs typeface="Segoe UI" panose="020B0502040204020203" pitchFamily="34" charset="0"/>
              </a:rPr>
              <a:t>which will return </a:t>
            </a:r>
            <a:r>
              <a:rPr lang="en-US" sz="2500" dirty="0">
                <a:latin typeface="PragmataPro" panose="02000509030000020004" pitchFamily="49" charset="0"/>
                <a:cs typeface="PragmataPro" panose="02000509030000020004" pitchFamily="49" charset="0"/>
              </a:rPr>
              <a:t>1</a:t>
            </a:r>
          </a:p>
        </p:txBody>
      </p:sp>
      <p:sp>
        <p:nvSpPr>
          <p:cNvPr id="18" name="Rectangle 17"/>
          <p:cNvSpPr/>
          <p:nvPr/>
        </p:nvSpPr>
        <p:spPr>
          <a:xfrm>
            <a:off x="6683865" y="3123828"/>
            <a:ext cx="452186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000" b="1" dirty="0">
                <a:solidFill>
                  <a:srgbClr val="FF0000"/>
                </a:solidFill>
              </a:rPr>
              <a:t>A recursive function must have at least one EXIT CODITION</a:t>
            </a:r>
            <a:endParaRPr lang="en-US" sz="3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9739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Can we do it non-recursively?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11</a:t>
            </a:fld>
            <a:endParaRPr lang="en-US"/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963108" y="1685587"/>
            <a:ext cx="9515170" cy="4073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2pPr>
            <a:lvl3pPr marL="1143000" indent="-22860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3pPr>
            <a:lvl4pPr marL="1600200" indent="-22860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4pPr>
            <a:lvl5pPr marL="2057400" indent="-22860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endParaRPr lang="en-US">
              <a:solidFill>
                <a:srgbClr val="EA6312"/>
              </a:solidFill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569910" y="1690872"/>
            <a:ext cx="9908367" cy="4073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2pPr>
            <a:lvl3pPr marL="1143000" indent="-22860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3pPr>
            <a:lvl4pPr marL="1600200" indent="-22860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4pPr>
            <a:lvl5pPr marL="2057400" indent="-22860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n-US">
              <a:solidFill>
                <a:srgbClr val="EA6312"/>
              </a:solidFill>
            </a:endParaRPr>
          </a:p>
        </p:txBody>
      </p:sp>
      <p:sp>
        <p:nvSpPr>
          <p:cNvPr id="8" name="Content Placeholder 4"/>
          <p:cNvSpPr>
            <a:spLocks noGrp="1"/>
          </p:cNvSpPr>
          <p:nvPr>
            <p:ph idx="13"/>
          </p:nvPr>
        </p:nvSpPr>
        <p:spPr>
          <a:xfrm>
            <a:off x="704838" y="1597821"/>
            <a:ext cx="4631789" cy="1452808"/>
          </a:xfrm>
        </p:spPr>
        <p:txBody>
          <a:bodyPr>
            <a:normAutofit/>
          </a:bodyPr>
          <a:lstStyle/>
          <a:p>
            <a:r>
              <a:rPr lang="en-US" sz="1600" dirty="0">
                <a:solidFill>
                  <a:srgbClr val="0066FF"/>
                </a:solidFill>
              </a:rPr>
              <a:t>def</a:t>
            </a:r>
            <a:r>
              <a:rPr lang="en-US" sz="1600" dirty="0"/>
              <a:t> </a:t>
            </a:r>
            <a:r>
              <a:rPr lang="en-US" sz="1600" dirty="0">
                <a:solidFill>
                  <a:srgbClr val="0000FF"/>
                </a:solidFill>
              </a:rPr>
              <a:t>Factorial</a:t>
            </a:r>
            <a:r>
              <a:rPr lang="en-US" sz="1600" dirty="0"/>
              <a:t>(n):</a:t>
            </a:r>
          </a:p>
          <a:p>
            <a:r>
              <a:rPr lang="en-US" sz="1600" dirty="0"/>
              <a:t>	result</a:t>
            </a:r>
            <a:r>
              <a:rPr lang="en-US" sz="1600" dirty="0">
                <a:solidFill>
                  <a:srgbClr val="0070C0"/>
                </a:solidFill>
              </a:rPr>
              <a:t> </a:t>
            </a:r>
            <a:r>
              <a:rPr lang="en-US" sz="1600" dirty="0"/>
              <a:t>= 1</a:t>
            </a:r>
          </a:p>
          <a:p>
            <a:r>
              <a:rPr lang="en-US" sz="1600" dirty="0"/>
              <a:t>	</a:t>
            </a:r>
            <a:r>
              <a:rPr lang="en-US" sz="1600" dirty="0">
                <a:solidFill>
                  <a:srgbClr val="0070C0"/>
                </a:solidFill>
              </a:rPr>
              <a:t>for</a:t>
            </a:r>
            <a:r>
              <a:rPr lang="en-US" sz="1600" dirty="0"/>
              <a:t> </a:t>
            </a:r>
            <a:r>
              <a:rPr lang="en-US" sz="1600" dirty="0" err="1"/>
              <a:t>i</a:t>
            </a:r>
            <a:r>
              <a:rPr lang="en-US" sz="1600" dirty="0"/>
              <a:t> in </a:t>
            </a:r>
            <a:r>
              <a:rPr lang="en-US" sz="1600" dirty="0">
                <a:solidFill>
                  <a:srgbClr val="002060"/>
                </a:solidFill>
              </a:rPr>
              <a:t>range</a:t>
            </a:r>
            <a:r>
              <a:rPr lang="en-US" sz="1600" dirty="0"/>
              <a:t>(2, n + 1):</a:t>
            </a:r>
          </a:p>
          <a:p>
            <a:r>
              <a:rPr lang="en-US" sz="1600" dirty="0"/>
              <a:t>		result *= </a:t>
            </a:r>
            <a:r>
              <a:rPr lang="en-US" sz="1600" dirty="0" err="1"/>
              <a:t>i</a:t>
            </a:r>
            <a:endParaRPr lang="en-US" sz="1600" dirty="0"/>
          </a:p>
          <a:p>
            <a:r>
              <a:rPr lang="en-US" sz="1600" dirty="0"/>
              <a:t>	</a:t>
            </a:r>
            <a:r>
              <a:rPr lang="en-US" sz="1600" dirty="0">
                <a:solidFill>
                  <a:srgbClr val="0070C0"/>
                </a:solidFill>
              </a:rPr>
              <a:t>return </a:t>
            </a:r>
            <a:r>
              <a:rPr lang="en-US" sz="1600" dirty="0"/>
              <a:t>result</a:t>
            </a:r>
          </a:p>
        </p:txBody>
      </p:sp>
      <p:sp>
        <p:nvSpPr>
          <p:cNvPr id="9" name="Content Placeholder 4"/>
          <p:cNvSpPr txBox="1">
            <a:spLocks/>
          </p:cNvSpPr>
          <p:nvPr/>
        </p:nvSpPr>
        <p:spPr>
          <a:xfrm>
            <a:off x="704836" y="1131775"/>
            <a:ext cx="3819867" cy="466046"/>
          </a:xfrm>
          <a:prstGeom prst="rect">
            <a:avLst/>
          </a:prstGeom>
          <a:solidFill>
            <a:schemeClr val="bg2">
              <a:lumMod val="50000"/>
            </a:schemeClr>
          </a:solidFill>
          <a:ln w="12700">
            <a:solidFill>
              <a:schemeClr val="bg2">
                <a:lumMod val="50000"/>
              </a:schemeClr>
            </a:solidFill>
          </a:ln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spPr>
        <p:txBody>
          <a:bodyPr vert="horz" lIns="182880" tIns="91440" rIns="182880" bIns="9144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 baseline="0">
                <a:solidFill>
                  <a:schemeClr val="tx1"/>
                </a:solidFill>
                <a:latin typeface="PragmataPro" panose="02000509030000020004" pitchFamily="49" charset="0"/>
                <a:ea typeface="+mj-ea"/>
                <a:cs typeface="PragmataPro" panose="02000509030000020004" pitchFamily="49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 non-recursive factorial function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704836" y="3498629"/>
            <a:ext cx="10527044" cy="25237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In fact, </a:t>
            </a:r>
            <a:r>
              <a:rPr lang="en-US" dirty="0">
                <a:solidFill>
                  <a:srgbClr val="EA6312"/>
                </a:solidFill>
              </a:rPr>
              <a:t>any</a:t>
            </a:r>
            <a:r>
              <a:rPr lang="en-US" dirty="0"/>
              <a:t> recursive algorithm can be converted to </a:t>
            </a:r>
            <a:r>
              <a:rPr lang="en-US" dirty="0">
                <a:solidFill>
                  <a:srgbClr val="EA6312"/>
                </a:solidFill>
              </a:rPr>
              <a:t>non-recursive</a:t>
            </a:r>
            <a:r>
              <a:rPr lang="en-US" dirty="0"/>
              <a:t> form</a:t>
            </a:r>
          </a:p>
          <a:p>
            <a:pPr marL="0" indent="0">
              <a:buNone/>
            </a:pPr>
            <a:r>
              <a:rPr lang="en-US" dirty="0"/>
              <a:t>But in many cases, recursive form is:</a:t>
            </a:r>
          </a:p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 	Easier to write </a:t>
            </a:r>
          </a:p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	Easier to understand (and debug)</a:t>
            </a:r>
          </a:p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	More elegant/succinct</a:t>
            </a:r>
          </a:p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	More closely follow the original definition (e.g. from </a:t>
            </a:r>
            <a:r>
              <a:rPr lang="en-US" dirty="0" err="1"/>
              <a:t>maths</a:t>
            </a:r>
            <a:r>
              <a:rPr lang="en-US" dirty="0"/>
              <a:t>, fractals)</a:t>
            </a:r>
          </a:p>
          <a:p>
            <a:pPr marL="0" indent="0">
              <a:buClr>
                <a:schemeClr val="tx1"/>
              </a:buClr>
              <a:buNone/>
            </a:pPr>
            <a:r>
              <a:rPr lang="en-US" dirty="0"/>
              <a:t> But, if not used carefully, they may also consume a lot of </a:t>
            </a:r>
            <a:r>
              <a:rPr lang="en-US" dirty="0">
                <a:solidFill>
                  <a:srgbClr val="EA6312"/>
                </a:solidFill>
              </a:rPr>
              <a:t>memory</a:t>
            </a:r>
            <a:r>
              <a:rPr lang="en-US" dirty="0"/>
              <a:t> and </a:t>
            </a:r>
            <a:r>
              <a:rPr lang="en-US" dirty="0">
                <a:solidFill>
                  <a:srgbClr val="EA6312"/>
                </a:solidFill>
              </a:rPr>
              <a:t>computation time</a:t>
            </a:r>
          </a:p>
        </p:txBody>
      </p:sp>
    </p:spTree>
    <p:extLst>
      <p:ext uri="{BB962C8B-B14F-4D97-AF65-F5344CB8AC3E}">
        <p14:creationId xmlns:p14="http://schemas.microsoft.com/office/powerpoint/2010/main" val="3793962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 animBg="1"/>
      <p:bldP spid="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7598" y="480029"/>
            <a:ext cx="9981456" cy="585497"/>
          </a:xfrm>
        </p:spPr>
        <p:txBody>
          <a:bodyPr/>
          <a:lstStyle/>
          <a:p>
            <a:r>
              <a:rPr lang="en-US" sz="3000"/>
              <a:t>Live Example: Creating Rhino geometry recursively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12</a:t>
            </a:fld>
            <a:endParaRPr lang="en-US"/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963885" y="1732884"/>
            <a:ext cx="9515170" cy="4073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2pPr>
            <a:lvl3pPr marL="1143000" indent="-22860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3pPr>
            <a:lvl4pPr marL="1600200" indent="-22860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4pPr>
            <a:lvl5pPr marL="2057400" indent="-22860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endParaRPr lang="en-US">
              <a:solidFill>
                <a:srgbClr val="EA6312"/>
              </a:solidFill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570687" y="1738169"/>
            <a:ext cx="9908367" cy="4073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2pPr>
            <a:lvl3pPr marL="1143000" indent="-22860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3pPr>
            <a:lvl4pPr marL="1600200" indent="-22860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4pPr>
            <a:lvl5pPr marL="2057400" indent="-22860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n-US">
              <a:solidFill>
                <a:srgbClr val="EA6312"/>
              </a:solidFill>
            </a:endParaRPr>
          </a:p>
        </p:txBody>
      </p:sp>
      <p:sp>
        <p:nvSpPr>
          <p:cNvPr id="8" name="Content Placeholder 4"/>
          <p:cNvSpPr>
            <a:spLocks noGrp="1"/>
          </p:cNvSpPr>
          <p:nvPr>
            <p:ph idx="13"/>
          </p:nvPr>
        </p:nvSpPr>
        <p:spPr>
          <a:xfrm>
            <a:off x="570687" y="1865624"/>
            <a:ext cx="11079887" cy="3927993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rgbClr val="0000FF"/>
                </a:solidFill>
              </a:rPr>
              <a:t>import</a:t>
            </a:r>
            <a:r>
              <a:rPr lang="en-US" dirty="0"/>
              <a:t> </a:t>
            </a:r>
            <a:r>
              <a:rPr lang="en-US" dirty="0" err="1"/>
              <a:t>rhinoscriptsyntax</a:t>
            </a:r>
            <a:r>
              <a:rPr lang="en-US" dirty="0"/>
              <a:t> </a:t>
            </a:r>
            <a:r>
              <a:rPr lang="en-US" dirty="0">
                <a:solidFill>
                  <a:srgbClr val="0070C0"/>
                </a:solidFill>
              </a:rPr>
              <a:t>as</a:t>
            </a:r>
            <a:r>
              <a:rPr lang="en-US" dirty="0"/>
              <a:t> </a:t>
            </a:r>
            <a:r>
              <a:rPr lang="en-US" dirty="0" err="1"/>
              <a:t>rs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solidFill>
                  <a:srgbClr val="0070C0"/>
                </a:solidFill>
              </a:rPr>
              <a:t>def</a:t>
            </a:r>
            <a:r>
              <a:rPr lang="en-US" dirty="0"/>
              <a:t> </a:t>
            </a:r>
            <a:r>
              <a:rPr lang="en-US" dirty="0" err="1">
                <a:solidFill>
                  <a:srgbClr val="0000FF"/>
                </a:solidFill>
              </a:rPr>
              <a:t>MoveRecursively</a:t>
            </a:r>
            <a:r>
              <a:rPr lang="en-US" dirty="0"/>
              <a:t>(</a:t>
            </a:r>
            <a:r>
              <a:rPr lang="en-US" dirty="0" err="1"/>
              <a:t>startPoint</a:t>
            </a:r>
            <a:r>
              <a:rPr lang="en-US" dirty="0"/>
              <a:t>, </a:t>
            </a:r>
            <a:r>
              <a:rPr lang="en-US" dirty="0" err="1"/>
              <a:t>moveVector</a:t>
            </a:r>
            <a:r>
              <a:rPr lang="en-US" dirty="0"/>
              <a:t>, </a:t>
            </a:r>
            <a:r>
              <a:rPr lang="en-US" dirty="0" err="1"/>
              <a:t>currentStep</a:t>
            </a:r>
            <a:r>
              <a:rPr lang="en-US" dirty="0"/>
              <a:t>, </a:t>
            </a:r>
            <a:r>
              <a:rPr lang="en-US" dirty="0" err="1"/>
              <a:t>maxStep</a:t>
            </a:r>
            <a:r>
              <a:rPr lang="en-US" dirty="0"/>
              <a:t>):</a:t>
            </a:r>
          </a:p>
          <a:p>
            <a:endParaRPr lang="en-US" dirty="0"/>
          </a:p>
          <a:p>
            <a:r>
              <a:rPr lang="en-US" dirty="0"/>
              <a:t>    </a:t>
            </a:r>
            <a:r>
              <a:rPr lang="en-US" dirty="0" err="1"/>
              <a:t>endPoint</a:t>
            </a:r>
            <a:r>
              <a:rPr lang="en-US" dirty="0"/>
              <a:t> = </a:t>
            </a:r>
            <a:r>
              <a:rPr lang="en-US" dirty="0" err="1"/>
              <a:t>rs.</a:t>
            </a:r>
            <a:r>
              <a:rPr lang="en-US" dirty="0" err="1">
                <a:solidFill>
                  <a:srgbClr val="0000FF"/>
                </a:solidFill>
              </a:rPr>
              <a:t>VectorAdd</a:t>
            </a:r>
            <a:r>
              <a:rPr lang="en-US" dirty="0"/>
              <a:t>(</a:t>
            </a:r>
            <a:r>
              <a:rPr lang="en-US" dirty="0" err="1"/>
              <a:t>startPoint</a:t>
            </a:r>
            <a:r>
              <a:rPr lang="en-US" dirty="0"/>
              <a:t>, </a:t>
            </a:r>
            <a:r>
              <a:rPr lang="en-US" dirty="0" err="1"/>
              <a:t>moveVector</a:t>
            </a:r>
            <a:r>
              <a:rPr lang="en-US" dirty="0"/>
              <a:t>)</a:t>
            </a:r>
          </a:p>
          <a:p>
            <a:r>
              <a:rPr lang="en-US" dirty="0"/>
              <a:t>    </a:t>
            </a:r>
            <a:r>
              <a:rPr lang="en-US" dirty="0" err="1"/>
              <a:t>rs.</a:t>
            </a:r>
            <a:r>
              <a:rPr lang="en-US" dirty="0" err="1">
                <a:solidFill>
                  <a:srgbClr val="0000FF"/>
                </a:solidFill>
              </a:rPr>
              <a:t>AddLine</a:t>
            </a:r>
            <a:r>
              <a:rPr lang="en-US" dirty="0"/>
              <a:t>(</a:t>
            </a:r>
            <a:r>
              <a:rPr lang="en-US" dirty="0" err="1"/>
              <a:t>startPoint</a:t>
            </a:r>
            <a:r>
              <a:rPr lang="en-US" dirty="0"/>
              <a:t>, </a:t>
            </a:r>
            <a:r>
              <a:rPr lang="en-US" dirty="0" err="1"/>
              <a:t>endPoint</a:t>
            </a:r>
            <a:r>
              <a:rPr lang="en-US" dirty="0"/>
              <a:t>)</a:t>
            </a:r>
          </a:p>
          <a:p>
            <a:r>
              <a:rPr lang="en-US" dirty="0"/>
              <a:t>    </a:t>
            </a:r>
            <a:r>
              <a:rPr lang="en-US" dirty="0" err="1"/>
              <a:t>rs.</a:t>
            </a:r>
            <a:r>
              <a:rPr lang="en-US" dirty="0" err="1">
                <a:solidFill>
                  <a:srgbClr val="0000FF"/>
                </a:solidFill>
              </a:rPr>
              <a:t>AddPoint</a:t>
            </a:r>
            <a:r>
              <a:rPr lang="en-US" dirty="0"/>
              <a:t>(</a:t>
            </a:r>
            <a:r>
              <a:rPr lang="en-US" dirty="0" err="1"/>
              <a:t>startPoint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	</a:t>
            </a:r>
            <a:r>
              <a:rPr lang="en-US" dirty="0">
                <a:solidFill>
                  <a:srgbClr val="0070C0"/>
                </a:solidFill>
              </a:rPr>
              <a:t>if</a:t>
            </a:r>
            <a:r>
              <a:rPr lang="en-US" dirty="0"/>
              <a:t> (</a:t>
            </a:r>
            <a:r>
              <a:rPr lang="en-US" dirty="0" err="1"/>
              <a:t>currentStep</a:t>
            </a:r>
            <a:r>
              <a:rPr lang="en-US" dirty="0"/>
              <a:t> &lt; </a:t>
            </a:r>
            <a:r>
              <a:rPr lang="en-US" dirty="0" err="1"/>
              <a:t>maxStep</a:t>
            </a:r>
            <a:r>
              <a:rPr lang="en-US" dirty="0"/>
              <a:t>):</a:t>
            </a:r>
          </a:p>
          <a:p>
            <a:r>
              <a:rPr lang="en-US" dirty="0"/>
              <a:t>		</a:t>
            </a:r>
            <a:r>
              <a:rPr lang="en-US" dirty="0" err="1">
                <a:solidFill>
                  <a:srgbClr val="0000FF"/>
                </a:solidFill>
              </a:rPr>
              <a:t>MoveRecursively</a:t>
            </a:r>
            <a:r>
              <a:rPr lang="en-US" dirty="0"/>
              <a:t>(</a:t>
            </a:r>
            <a:r>
              <a:rPr lang="en-US" dirty="0" err="1"/>
              <a:t>endPoint</a:t>
            </a:r>
            <a:r>
              <a:rPr lang="en-US" dirty="0"/>
              <a:t>, </a:t>
            </a:r>
            <a:r>
              <a:rPr lang="en-US" dirty="0" err="1"/>
              <a:t>moveVector</a:t>
            </a:r>
            <a:r>
              <a:rPr lang="en-US" dirty="0"/>
              <a:t>, </a:t>
            </a:r>
            <a:r>
              <a:rPr lang="en-US" dirty="0" err="1"/>
              <a:t>currentStep</a:t>
            </a:r>
            <a:r>
              <a:rPr lang="en-US" dirty="0"/>
              <a:t> + 1, </a:t>
            </a:r>
            <a:r>
              <a:rPr lang="en-US" dirty="0" err="1"/>
              <a:t>maxStep</a:t>
            </a:r>
            <a:r>
              <a:rPr lang="en-US" dirty="0"/>
              <a:t>)</a:t>
            </a:r>
          </a:p>
          <a:p>
            <a:r>
              <a:rPr lang="en-US" dirty="0"/>
              <a:t>        </a:t>
            </a:r>
          </a:p>
          <a:p>
            <a:r>
              <a:rPr lang="en-US" dirty="0" err="1">
                <a:solidFill>
                  <a:srgbClr val="0000FF"/>
                </a:solidFill>
              </a:rPr>
              <a:t>MoveRecursively</a:t>
            </a:r>
            <a:r>
              <a:rPr lang="en-US" dirty="0"/>
              <a:t>( (0, 0, 0), (0.2, 0.6, 0), 0, 100 )</a:t>
            </a: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497598" y="963374"/>
            <a:ext cx="9981456" cy="58043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500" b="1" i="0" kern="1200" baseline="0">
                <a:solidFill>
                  <a:schemeClr val="tx2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000" b="0"/>
              <a:t>Step 1: Recursively create (continuous) line segments</a:t>
            </a:r>
          </a:p>
        </p:txBody>
      </p:sp>
    </p:spTree>
    <p:extLst>
      <p:ext uri="{BB962C8B-B14F-4D97-AF65-F5344CB8AC3E}">
        <p14:creationId xmlns:p14="http://schemas.microsoft.com/office/powerpoint/2010/main" val="543040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7598" y="480029"/>
            <a:ext cx="9981456" cy="585497"/>
          </a:xfrm>
        </p:spPr>
        <p:txBody>
          <a:bodyPr/>
          <a:lstStyle/>
          <a:p>
            <a:r>
              <a:rPr lang="en-US" sz="3000"/>
              <a:t>Live Example: Creating Rhino geometry recursively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13</a:t>
            </a:fld>
            <a:endParaRPr lang="en-US"/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963885" y="1732884"/>
            <a:ext cx="9515170" cy="4073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2pPr>
            <a:lvl3pPr marL="1143000" indent="-22860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3pPr>
            <a:lvl4pPr marL="1600200" indent="-22860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4pPr>
            <a:lvl5pPr marL="2057400" indent="-22860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endParaRPr lang="en-US">
              <a:solidFill>
                <a:srgbClr val="EA6312"/>
              </a:solidFill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570687" y="1738169"/>
            <a:ext cx="9908367" cy="4073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2pPr>
            <a:lvl3pPr marL="1143000" indent="-22860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3pPr>
            <a:lvl4pPr marL="1600200" indent="-22860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4pPr>
            <a:lvl5pPr marL="2057400" indent="-22860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n-US">
              <a:solidFill>
                <a:srgbClr val="EA6312"/>
              </a:solidFill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497598" y="963374"/>
            <a:ext cx="9981456" cy="58043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500" b="1" i="0" kern="1200" baseline="0">
                <a:solidFill>
                  <a:schemeClr val="tx2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000" b="0"/>
              <a:t>Step 1: Recursively create (continuous) line segments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6517" y="1656684"/>
            <a:ext cx="7052103" cy="4711036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88900" dist="889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51102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14</a:t>
            </a:fld>
            <a:endParaRPr lang="en-US"/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570687" y="1738169"/>
            <a:ext cx="9908367" cy="4073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2pPr>
            <a:lvl3pPr marL="1143000" indent="-22860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3pPr>
            <a:lvl4pPr marL="1600200" indent="-22860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4pPr>
            <a:lvl5pPr marL="2057400" indent="-22860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n-US">
              <a:solidFill>
                <a:srgbClr val="EA6312"/>
              </a:solidFill>
            </a:endParaRPr>
          </a:p>
        </p:txBody>
      </p:sp>
      <p:sp>
        <p:nvSpPr>
          <p:cNvPr id="8" name="Content Placeholder 4"/>
          <p:cNvSpPr>
            <a:spLocks noGrp="1"/>
          </p:cNvSpPr>
          <p:nvPr>
            <p:ph idx="13"/>
          </p:nvPr>
        </p:nvSpPr>
        <p:spPr>
          <a:xfrm>
            <a:off x="570687" y="1865624"/>
            <a:ext cx="11079887" cy="4101624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rgbClr val="0000FF"/>
                </a:solidFill>
              </a:rPr>
              <a:t>import</a:t>
            </a:r>
            <a:r>
              <a:rPr lang="en-US" dirty="0"/>
              <a:t> </a:t>
            </a:r>
            <a:r>
              <a:rPr lang="en-US" dirty="0" err="1"/>
              <a:t>rhinoscriptsyntax</a:t>
            </a:r>
            <a:r>
              <a:rPr lang="en-US" dirty="0"/>
              <a:t> </a:t>
            </a:r>
            <a:r>
              <a:rPr lang="en-US" dirty="0">
                <a:solidFill>
                  <a:srgbClr val="0070C0"/>
                </a:solidFill>
              </a:rPr>
              <a:t>as</a:t>
            </a:r>
            <a:r>
              <a:rPr lang="en-US" dirty="0"/>
              <a:t> </a:t>
            </a:r>
            <a:r>
              <a:rPr lang="en-US" dirty="0" err="1"/>
              <a:t>rs</a:t>
            </a:r>
            <a:endParaRPr lang="en-US" dirty="0"/>
          </a:p>
          <a:p>
            <a:r>
              <a:rPr lang="en-US" dirty="0">
                <a:solidFill>
                  <a:srgbClr val="0000FF"/>
                </a:solidFill>
              </a:rPr>
              <a:t>import</a:t>
            </a:r>
            <a:r>
              <a:rPr lang="en-US" dirty="0"/>
              <a:t> random</a:t>
            </a:r>
          </a:p>
          <a:p>
            <a:endParaRPr lang="en-US" dirty="0"/>
          </a:p>
          <a:p>
            <a:r>
              <a:rPr lang="en-US" dirty="0">
                <a:solidFill>
                  <a:srgbClr val="0070C0"/>
                </a:solidFill>
              </a:rPr>
              <a:t>def</a:t>
            </a:r>
            <a:r>
              <a:rPr lang="en-US" dirty="0"/>
              <a:t> </a:t>
            </a:r>
            <a:r>
              <a:rPr lang="en-US" dirty="0" err="1">
                <a:solidFill>
                  <a:srgbClr val="0000FF"/>
                </a:solidFill>
              </a:rPr>
              <a:t>MoveRecursively</a:t>
            </a:r>
            <a:r>
              <a:rPr lang="en-US" dirty="0"/>
              <a:t>(</a:t>
            </a:r>
            <a:r>
              <a:rPr lang="en-US" dirty="0" err="1"/>
              <a:t>startPoint</a:t>
            </a:r>
            <a:r>
              <a:rPr lang="en-US" dirty="0"/>
              <a:t>, </a:t>
            </a:r>
            <a:r>
              <a:rPr lang="en-US" dirty="0" err="1"/>
              <a:t>moveVector</a:t>
            </a:r>
            <a:r>
              <a:rPr lang="en-US" dirty="0"/>
              <a:t>, </a:t>
            </a:r>
            <a:r>
              <a:rPr lang="en-US" dirty="0" err="1"/>
              <a:t>currentStep</a:t>
            </a:r>
            <a:r>
              <a:rPr lang="en-US" dirty="0"/>
              <a:t>, </a:t>
            </a:r>
            <a:r>
              <a:rPr lang="en-US" dirty="0" err="1"/>
              <a:t>maxStep</a:t>
            </a:r>
            <a:r>
              <a:rPr lang="en-US" dirty="0"/>
              <a:t>):</a:t>
            </a:r>
          </a:p>
          <a:p>
            <a:endParaRPr lang="en-US" dirty="0"/>
          </a:p>
          <a:p>
            <a:r>
              <a:rPr lang="en-US" dirty="0"/>
              <a:t>    </a:t>
            </a:r>
            <a:r>
              <a:rPr lang="en-US" dirty="0" err="1"/>
              <a:t>endPoint</a:t>
            </a:r>
            <a:r>
              <a:rPr lang="en-US" dirty="0"/>
              <a:t> = </a:t>
            </a:r>
            <a:r>
              <a:rPr lang="en-US" dirty="0" err="1"/>
              <a:t>rs.</a:t>
            </a:r>
            <a:r>
              <a:rPr lang="en-US" dirty="0" err="1">
                <a:solidFill>
                  <a:srgbClr val="0000FF"/>
                </a:solidFill>
              </a:rPr>
              <a:t>VectorAdd</a:t>
            </a:r>
            <a:r>
              <a:rPr lang="en-US" dirty="0"/>
              <a:t>(</a:t>
            </a:r>
            <a:r>
              <a:rPr lang="en-US" dirty="0" err="1"/>
              <a:t>startPoint</a:t>
            </a:r>
            <a:r>
              <a:rPr lang="en-US" dirty="0"/>
              <a:t>, </a:t>
            </a:r>
            <a:r>
              <a:rPr lang="en-US" dirty="0" err="1"/>
              <a:t>moveVector</a:t>
            </a:r>
            <a:r>
              <a:rPr lang="en-US" dirty="0"/>
              <a:t>)</a:t>
            </a:r>
          </a:p>
          <a:p>
            <a:r>
              <a:rPr lang="en-US" dirty="0"/>
              <a:t>    </a:t>
            </a:r>
            <a:r>
              <a:rPr lang="en-US" dirty="0" err="1"/>
              <a:t>rs.</a:t>
            </a:r>
            <a:r>
              <a:rPr lang="en-US" dirty="0" err="1">
                <a:solidFill>
                  <a:srgbClr val="0000FF"/>
                </a:solidFill>
              </a:rPr>
              <a:t>AddLine</a:t>
            </a:r>
            <a:r>
              <a:rPr lang="en-US" dirty="0"/>
              <a:t>(</a:t>
            </a:r>
            <a:r>
              <a:rPr lang="en-US" dirty="0" err="1"/>
              <a:t>startPoint</a:t>
            </a:r>
            <a:r>
              <a:rPr lang="en-US" dirty="0"/>
              <a:t>, </a:t>
            </a:r>
            <a:r>
              <a:rPr lang="en-US" dirty="0" err="1"/>
              <a:t>endPoint</a:t>
            </a:r>
            <a:r>
              <a:rPr lang="en-US" dirty="0"/>
              <a:t>)</a:t>
            </a:r>
          </a:p>
          <a:p>
            <a:r>
              <a:rPr lang="en-US" dirty="0"/>
              <a:t>    </a:t>
            </a:r>
            <a:r>
              <a:rPr lang="en-US" dirty="0" err="1"/>
              <a:t>rs.</a:t>
            </a:r>
            <a:r>
              <a:rPr lang="en-US" dirty="0" err="1">
                <a:solidFill>
                  <a:srgbClr val="0000FF"/>
                </a:solidFill>
              </a:rPr>
              <a:t>AddPoint</a:t>
            </a:r>
            <a:r>
              <a:rPr lang="en-US" dirty="0"/>
              <a:t>(</a:t>
            </a:r>
            <a:r>
              <a:rPr lang="en-US" dirty="0" err="1"/>
              <a:t>startPoint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	</a:t>
            </a:r>
            <a:r>
              <a:rPr lang="en-US" dirty="0">
                <a:solidFill>
                  <a:srgbClr val="0070C0"/>
                </a:solidFill>
              </a:rPr>
              <a:t>if</a:t>
            </a:r>
            <a:r>
              <a:rPr lang="en-US" dirty="0"/>
              <a:t> (</a:t>
            </a:r>
            <a:r>
              <a:rPr lang="en-US" dirty="0" err="1"/>
              <a:t>currentStep</a:t>
            </a:r>
            <a:r>
              <a:rPr lang="en-US" dirty="0"/>
              <a:t> &lt; </a:t>
            </a:r>
            <a:r>
              <a:rPr lang="en-US" dirty="0" err="1"/>
              <a:t>maxStep</a:t>
            </a:r>
            <a:r>
              <a:rPr lang="en-US" dirty="0"/>
              <a:t>):</a:t>
            </a:r>
          </a:p>
          <a:p>
            <a:r>
              <a:rPr lang="en-US" dirty="0"/>
              <a:t>		</a:t>
            </a:r>
            <a:r>
              <a:rPr lang="en-US" dirty="0" err="1"/>
              <a:t>moveVector</a:t>
            </a:r>
            <a:r>
              <a:rPr lang="en-US" dirty="0"/>
              <a:t> = </a:t>
            </a:r>
            <a:r>
              <a:rPr lang="en-US" dirty="0" err="1"/>
              <a:t>rs.</a:t>
            </a:r>
            <a:r>
              <a:rPr lang="en-US" dirty="0" err="1">
                <a:solidFill>
                  <a:srgbClr val="0000FF"/>
                </a:solidFill>
              </a:rPr>
              <a:t>VectorRotate</a:t>
            </a:r>
            <a:r>
              <a:rPr lang="en-US" dirty="0"/>
              <a:t>(</a:t>
            </a:r>
            <a:r>
              <a:rPr lang="en-US" dirty="0" err="1"/>
              <a:t>moveVector</a:t>
            </a:r>
            <a:r>
              <a:rPr lang="en-US" dirty="0"/>
              <a:t>, </a:t>
            </a:r>
            <a:r>
              <a:rPr lang="en-US" dirty="0" err="1"/>
              <a:t>random.</a:t>
            </a:r>
            <a:r>
              <a:rPr lang="en-US" dirty="0" err="1">
                <a:solidFill>
                  <a:srgbClr val="0000FF"/>
                </a:solidFill>
              </a:rPr>
              <a:t>uniform</a:t>
            </a:r>
            <a:r>
              <a:rPr lang="en-US" dirty="0"/>
              <a:t>(-30, 30), (0, 0, 1))</a:t>
            </a:r>
          </a:p>
          <a:p>
            <a:r>
              <a:rPr lang="en-US" dirty="0"/>
              <a:t>		</a:t>
            </a:r>
            <a:r>
              <a:rPr lang="en-US" dirty="0" err="1">
                <a:solidFill>
                  <a:srgbClr val="0000FF"/>
                </a:solidFill>
              </a:rPr>
              <a:t>MoveRecursively</a:t>
            </a:r>
            <a:r>
              <a:rPr lang="en-US" dirty="0"/>
              <a:t>(</a:t>
            </a:r>
            <a:r>
              <a:rPr lang="en-US" dirty="0" err="1"/>
              <a:t>endPoint</a:t>
            </a:r>
            <a:r>
              <a:rPr lang="en-US" dirty="0"/>
              <a:t>, </a:t>
            </a:r>
            <a:r>
              <a:rPr lang="en-US" dirty="0" err="1"/>
              <a:t>moveVector</a:t>
            </a:r>
            <a:r>
              <a:rPr lang="en-US" dirty="0"/>
              <a:t>, </a:t>
            </a:r>
            <a:r>
              <a:rPr lang="en-US" dirty="0" err="1"/>
              <a:t>currentStep</a:t>
            </a:r>
            <a:r>
              <a:rPr lang="en-US" dirty="0"/>
              <a:t> + 1, </a:t>
            </a:r>
            <a:r>
              <a:rPr lang="en-US" dirty="0" err="1"/>
              <a:t>maxStep</a:t>
            </a:r>
            <a:r>
              <a:rPr lang="en-US" dirty="0"/>
              <a:t>)</a:t>
            </a:r>
          </a:p>
          <a:p>
            <a:r>
              <a:rPr lang="en-US" dirty="0"/>
              <a:t>        </a:t>
            </a:r>
          </a:p>
          <a:p>
            <a:r>
              <a:rPr lang="en-US" dirty="0" err="1">
                <a:solidFill>
                  <a:srgbClr val="0000FF"/>
                </a:solidFill>
              </a:rPr>
              <a:t>MoveRecursively</a:t>
            </a:r>
            <a:r>
              <a:rPr lang="en-US" dirty="0"/>
              <a:t>( (0, 0, 0), (0.2, 0.6, 0), 0, 100 )</a:t>
            </a:r>
          </a:p>
        </p:txBody>
      </p:sp>
      <p:sp>
        <p:nvSpPr>
          <p:cNvPr id="3" name="Right Arrow 2"/>
          <p:cNvSpPr/>
          <p:nvPr/>
        </p:nvSpPr>
        <p:spPr>
          <a:xfrm>
            <a:off x="149772" y="2293883"/>
            <a:ext cx="567559" cy="141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>
            <a:off x="1014311" y="4795345"/>
            <a:ext cx="567559" cy="141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497598" y="480029"/>
            <a:ext cx="9981456" cy="58549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500" b="1" i="0" kern="1200" baseline="0">
                <a:solidFill>
                  <a:schemeClr val="tx2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000"/>
              <a:t>Live Example: Creating Rhino geometry recursively</a:t>
            </a:r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497598" y="963374"/>
            <a:ext cx="9981456" cy="58043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500" b="1" i="0" kern="1200" baseline="0">
                <a:solidFill>
                  <a:schemeClr val="tx2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000" b="0" dirty="0"/>
              <a:t>Step 2: Slightly change the </a:t>
            </a:r>
            <a:r>
              <a:rPr lang="en-US" sz="2000" b="0" dirty="0" err="1"/>
              <a:t>moveVector</a:t>
            </a:r>
            <a:r>
              <a:rPr lang="en-US" sz="2000" b="0" dirty="0"/>
              <a:t> by a random amount at each step</a:t>
            </a:r>
            <a:endParaRPr lang="en-US" sz="2000" b="0" dirty="0">
              <a:solidFill>
                <a:srgbClr val="B04A0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0362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15</a:t>
            </a:fld>
            <a:endParaRPr lang="en-US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497598" y="480029"/>
            <a:ext cx="9981456" cy="58549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500" b="1" i="0" kern="1200" baseline="0">
                <a:solidFill>
                  <a:schemeClr val="tx2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000"/>
              <a:t>Live Example: Creating Rhino geometry recursively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497598" y="963374"/>
            <a:ext cx="9981456" cy="58043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500" b="1" i="0" kern="1200" baseline="0">
                <a:solidFill>
                  <a:schemeClr val="tx2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000" b="0"/>
              <a:t>Step 2: Slightly change the moveVector by a random amount at each step</a:t>
            </a:r>
            <a:endParaRPr lang="en-US" sz="2000" b="0">
              <a:solidFill>
                <a:srgbClr val="B04A0E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0714" y="1543809"/>
            <a:ext cx="6537820" cy="4877226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88900" dist="889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60810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16</a:t>
            </a:fld>
            <a:endParaRPr lang="en-US"/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570687" y="1738169"/>
            <a:ext cx="9908367" cy="4073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2pPr>
            <a:lvl3pPr marL="1143000" indent="-22860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3pPr>
            <a:lvl4pPr marL="1600200" indent="-22860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4pPr>
            <a:lvl5pPr marL="2057400" indent="-22860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n-US">
              <a:solidFill>
                <a:srgbClr val="EA6312"/>
              </a:solidFill>
            </a:endParaRPr>
          </a:p>
        </p:txBody>
      </p:sp>
      <p:sp>
        <p:nvSpPr>
          <p:cNvPr id="8" name="Content Placeholder 4"/>
          <p:cNvSpPr>
            <a:spLocks noGrp="1"/>
          </p:cNvSpPr>
          <p:nvPr>
            <p:ph idx="13"/>
          </p:nvPr>
        </p:nvSpPr>
        <p:spPr>
          <a:xfrm>
            <a:off x="570687" y="1865624"/>
            <a:ext cx="11079887" cy="4101624"/>
          </a:xfrm>
        </p:spPr>
        <p:txBody>
          <a:bodyPr>
            <a:noAutofit/>
          </a:bodyPr>
          <a:lstStyle/>
          <a:p>
            <a:r>
              <a:rPr lang="en-US"/>
              <a:t>def </a:t>
            </a:r>
            <a:r>
              <a:rPr lang="en-US">
                <a:solidFill>
                  <a:srgbClr val="0000FF"/>
                </a:solidFill>
              </a:rPr>
              <a:t>MyRecursiveFunction</a:t>
            </a:r>
            <a:r>
              <a:rPr lang="en-US"/>
              <a:t>(inputData)</a:t>
            </a:r>
          </a:p>
          <a:p>
            <a:endParaRPr lang="en-US"/>
          </a:p>
          <a:p>
            <a:r>
              <a:rPr lang="en-US"/>
              <a:t>	</a:t>
            </a:r>
            <a:r>
              <a:rPr lang="en-US">
                <a:solidFill>
                  <a:srgbClr val="00B050"/>
                </a:solidFill>
              </a:rPr>
              <a:t># Do something useful with inputData (e.g. draw geometries)</a:t>
            </a:r>
          </a:p>
          <a:p>
            <a:r>
              <a:rPr lang="en-US"/>
              <a:t>	...</a:t>
            </a:r>
          </a:p>
          <a:p>
            <a:endParaRPr lang="en-US"/>
          </a:p>
          <a:p>
            <a:r>
              <a:rPr lang="en-US"/>
              <a:t>	</a:t>
            </a:r>
            <a:r>
              <a:rPr lang="en-US">
                <a:solidFill>
                  <a:srgbClr val="00B050"/>
                </a:solidFill>
              </a:rPr>
              <a:t># compute the input data for the next/recursive call</a:t>
            </a:r>
          </a:p>
          <a:p>
            <a:r>
              <a:rPr lang="en-US"/>
              <a:t>	nextInputData = ...</a:t>
            </a:r>
          </a:p>
          <a:p>
            <a:endParaRPr lang="en-US"/>
          </a:p>
          <a:p>
            <a:r>
              <a:rPr lang="en-US"/>
              <a:t>	</a:t>
            </a:r>
            <a:r>
              <a:rPr lang="en-US">
                <a:solidFill>
                  <a:srgbClr val="00B050"/>
                </a:solidFill>
              </a:rPr>
              <a:t># Make the recursive call</a:t>
            </a:r>
            <a:endParaRPr lang="en-US"/>
          </a:p>
          <a:p>
            <a:r>
              <a:rPr lang="en-US"/>
              <a:t>	</a:t>
            </a:r>
            <a:r>
              <a:rPr lang="en-US">
                <a:solidFill>
                  <a:srgbClr val="0000FF"/>
                </a:solidFill>
              </a:rPr>
              <a:t>MyRecursiveFunction</a:t>
            </a:r>
            <a:r>
              <a:rPr lang="en-US"/>
              <a:t>(nextInputData)</a:t>
            </a:r>
          </a:p>
          <a:p>
            <a:endParaRPr lang="en-US"/>
          </a:p>
          <a:p>
            <a:r>
              <a:rPr lang="en-US"/>
              <a:t>	</a:t>
            </a:r>
            <a:r>
              <a:rPr lang="en-US">
                <a:solidFill>
                  <a:srgbClr val="00B050"/>
                </a:solidFill>
              </a:rPr>
              <a:t># extra computation, if there is any</a:t>
            </a:r>
          </a:p>
          <a:p>
            <a:r>
              <a:rPr lang="en-US"/>
              <a:t>	...</a:t>
            </a:r>
          </a:p>
          <a:p>
            <a:endParaRPr lang="en-US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497598" y="480029"/>
            <a:ext cx="9981456" cy="58549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500" b="1" i="0" kern="1200" baseline="0">
                <a:solidFill>
                  <a:schemeClr val="tx2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000"/>
              <a:t>A typical pattern for writing recursive function</a:t>
            </a:r>
          </a:p>
        </p:txBody>
      </p:sp>
    </p:spTree>
    <p:extLst>
      <p:ext uri="{BB962C8B-B14F-4D97-AF65-F5344CB8AC3E}">
        <p14:creationId xmlns:p14="http://schemas.microsoft.com/office/powerpoint/2010/main" val="230544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17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106027" y="2402594"/>
            <a:ext cx="9981456" cy="1962684"/>
          </a:xfrm>
        </p:spPr>
        <p:txBody>
          <a:bodyPr/>
          <a:lstStyle/>
          <a:p>
            <a:pPr algn="ctr"/>
            <a:r>
              <a:rPr lang="en-US" sz="8000"/>
              <a:t>Recursion</a:t>
            </a:r>
            <a:br>
              <a:rPr lang="en-US" sz="10000"/>
            </a:br>
            <a:r>
              <a:rPr lang="en-US" sz="4000"/>
              <a:t>with branching</a:t>
            </a:r>
          </a:p>
        </p:txBody>
      </p:sp>
    </p:spTree>
    <p:extLst>
      <p:ext uri="{BB962C8B-B14F-4D97-AF65-F5344CB8AC3E}">
        <p14:creationId xmlns:p14="http://schemas.microsoft.com/office/powerpoint/2010/main" val="3264811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0687" y="360639"/>
            <a:ext cx="9981456" cy="640472"/>
          </a:xfrm>
        </p:spPr>
        <p:txBody>
          <a:bodyPr/>
          <a:lstStyle/>
          <a:p>
            <a:r>
              <a:rPr lang="en-US" dirty="0"/>
              <a:t>Branching recursion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18</a:t>
            </a:fld>
            <a:endParaRPr lang="en-US"/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649657" y="1712390"/>
            <a:ext cx="9515170" cy="4073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2pPr>
            <a:lvl3pPr marL="1143000" indent="-22860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3pPr>
            <a:lvl4pPr marL="1600200" indent="-22860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4pPr>
            <a:lvl5pPr marL="2057400" indent="-22860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n-US" dirty="0"/>
              <a:t>The </a:t>
            </a:r>
            <a:r>
              <a:rPr lang="en-US" dirty="0" err="1"/>
              <a:t>Fibonaci</a:t>
            </a:r>
            <a:r>
              <a:rPr lang="en-US" dirty="0"/>
              <a:t> number sequence:    0  1  1  2  3  5  8  13  21 … </a:t>
            </a: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569910" y="1690872"/>
            <a:ext cx="9908367" cy="4073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2pPr>
            <a:lvl3pPr marL="1143000" indent="-22860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3pPr>
            <a:lvl4pPr marL="1600200" indent="-22860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4pPr>
            <a:lvl5pPr marL="2057400" indent="-22860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n-US">
              <a:solidFill>
                <a:srgbClr val="EA6312"/>
              </a:solidFill>
            </a:endParaRPr>
          </a:p>
        </p:txBody>
      </p:sp>
      <p:sp>
        <p:nvSpPr>
          <p:cNvPr id="8" name="Content Placeholder 4"/>
          <p:cNvSpPr>
            <a:spLocks noGrp="1"/>
          </p:cNvSpPr>
          <p:nvPr>
            <p:ph idx="13"/>
          </p:nvPr>
        </p:nvSpPr>
        <p:spPr>
          <a:xfrm>
            <a:off x="696356" y="2788004"/>
            <a:ext cx="4484544" cy="2767292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rgbClr val="0066FF"/>
                </a:solidFill>
              </a:rPr>
              <a:t>def</a:t>
            </a:r>
            <a:r>
              <a:rPr lang="en-US" dirty="0"/>
              <a:t> </a:t>
            </a:r>
            <a:r>
              <a:rPr lang="en-US" dirty="0">
                <a:solidFill>
                  <a:srgbClr val="0000FF"/>
                </a:solidFill>
              </a:rPr>
              <a:t>Fib</a:t>
            </a:r>
            <a:r>
              <a:rPr lang="en-US" dirty="0"/>
              <a:t>(n):</a:t>
            </a:r>
          </a:p>
          <a:p>
            <a:r>
              <a:rPr lang="en-US" dirty="0"/>
              <a:t>	</a:t>
            </a:r>
            <a:r>
              <a:rPr lang="en-US" dirty="0">
                <a:solidFill>
                  <a:srgbClr val="0070C0"/>
                </a:solidFill>
              </a:rPr>
              <a:t>if</a:t>
            </a:r>
            <a:r>
              <a:rPr lang="en-US" dirty="0"/>
              <a:t> n == 0:</a:t>
            </a:r>
          </a:p>
          <a:p>
            <a:r>
              <a:rPr lang="en-US" dirty="0"/>
              <a:t>		</a:t>
            </a:r>
            <a:r>
              <a:rPr lang="en-US" dirty="0">
                <a:solidFill>
                  <a:srgbClr val="0070C0"/>
                </a:solidFill>
              </a:rPr>
              <a:t>return</a:t>
            </a:r>
            <a:r>
              <a:rPr lang="en-US" dirty="0"/>
              <a:t> 0</a:t>
            </a:r>
          </a:p>
          <a:p>
            <a:r>
              <a:rPr lang="en-US" dirty="0"/>
              <a:t>	</a:t>
            </a:r>
            <a:r>
              <a:rPr lang="en-US" dirty="0" err="1">
                <a:solidFill>
                  <a:srgbClr val="0070C0"/>
                </a:solidFill>
              </a:rPr>
              <a:t>elif</a:t>
            </a:r>
            <a:r>
              <a:rPr lang="en-US" dirty="0"/>
              <a:t> n == 1:</a:t>
            </a:r>
          </a:p>
          <a:p>
            <a:r>
              <a:rPr lang="en-US" dirty="0"/>
              <a:t>		</a:t>
            </a:r>
            <a:r>
              <a:rPr lang="en-US" dirty="0">
                <a:solidFill>
                  <a:srgbClr val="0070C0"/>
                </a:solidFill>
              </a:rPr>
              <a:t>return</a:t>
            </a:r>
            <a:r>
              <a:rPr lang="en-US" dirty="0"/>
              <a:t> 1</a:t>
            </a:r>
          </a:p>
          <a:p>
            <a:r>
              <a:rPr lang="en-US" dirty="0"/>
              <a:t>	</a:t>
            </a:r>
            <a:r>
              <a:rPr lang="en-US" dirty="0">
                <a:solidFill>
                  <a:srgbClr val="0070C0"/>
                </a:solidFill>
              </a:rPr>
              <a:t>else:</a:t>
            </a:r>
            <a:endParaRPr lang="en-US" dirty="0"/>
          </a:p>
          <a:p>
            <a:r>
              <a:rPr lang="en-US" dirty="0"/>
              <a:t>		</a:t>
            </a:r>
            <a:r>
              <a:rPr lang="en-US" dirty="0">
                <a:solidFill>
                  <a:srgbClr val="0070C0"/>
                </a:solidFill>
              </a:rPr>
              <a:t>return</a:t>
            </a:r>
            <a:r>
              <a:rPr lang="en-US" dirty="0"/>
              <a:t> </a:t>
            </a:r>
            <a:r>
              <a:rPr lang="en-US" dirty="0">
                <a:solidFill>
                  <a:srgbClr val="0000FF"/>
                </a:solidFill>
              </a:rPr>
              <a:t>Fib</a:t>
            </a:r>
            <a:r>
              <a:rPr lang="en-US" dirty="0"/>
              <a:t>(n-1) + </a:t>
            </a:r>
            <a:r>
              <a:rPr lang="en-US" dirty="0">
                <a:solidFill>
                  <a:srgbClr val="0000FF"/>
                </a:solidFill>
              </a:rPr>
              <a:t>Fib</a:t>
            </a:r>
            <a:r>
              <a:rPr lang="en-US" dirty="0"/>
              <a:t>(n-2)</a:t>
            </a:r>
          </a:p>
          <a:p>
            <a:endParaRPr lang="en-US" dirty="0"/>
          </a:p>
          <a:p>
            <a:r>
              <a:rPr lang="en-US" dirty="0">
                <a:solidFill>
                  <a:srgbClr val="0070C0"/>
                </a:solidFill>
              </a:rPr>
              <a:t>print</a:t>
            </a:r>
            <a:r>
              <a:rPr lang="en-US" dirty="0"/>
              <a:t>(</a:t>
            </a:r>
            <a:r>
              <a:rPr lang="en-US" dirty="0">
                <a:solidFill>
                  <a:srgbClr val="0000FF"/>
                </a:solidFill>
              </a:rPr>
              <a:t>Fib</a:t>
            </a:r>
            <a:r>
              <a:rPr lang="en-US" dirty="0"/>
              <a:t>(4))</a:t>
            </a:r>
          </a:p>
        </p:txBody>
      </p:sp>
      <p:sp>
        <p:nvSpPr>
          <p:cNvPr id="9" name="Content Placeholder 4"/>
          <p:cNvSpPr txBox="1">
            <a:spLocks/>
          </p:cNvSpPr>
          <p:nvPr/>
        </p:nvSpPr>
        <p:spPr>
          <a:xfrm>
            <a:off x="696354" y="2321959"/>
            <a:ext cx="3129863" cy="466046"/>
          </a:xfrm>
          <a:prstGeom prst="rect">
            <a:avLst/>
          </a:prstGeom>
          <a:solidFill>
            <a:schemeClr val="bg2">
              <a:lumMod val="50000"/>
            </a:schemeClr>
          </a:solidFill>
          <a:ln w="12700">
            <a:solidFill>
              <a:schemeClr val="bg2">
                <a:lumMod val="50000"/>
              </a:schemeClr>
            </a:solidFill>
          </a:ln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spPr>
        <p:txBody>
          <a:bodyPr vert="horz" lIns="182880" tIns="91440" rIns="182880" bIns="9144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 baseline="0">
                <a:solidFill>
                  <a:schemeClr val="tx1"/>
                </a:solidFill>
                <a:latin typeface="PragmataPro" panose="02000509030000020004" pitchFamily="49" charset="0"/>
                <a:ea typeface="+mj-ea"/>
                <a:cs typeface="PragmataPro" panose="02000509030000020004" pitchFamily="49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Recursive Fibonaci function</a:t>
            </a: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649657" y="976429"/>
            <a:ext cx="9981456" cy="58549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500" b="1" i="0" kern="1200" baseline="0">
                <a:solidFill>
                  <a:schemeClr val="tx2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500" b="0" dirty="0"/>
              <a:t>A function can call itself </a:t>
            </a:r>
            <a:r>
              <a:rPr lang="en-US" sz="2500" b="0" dirty="0">
                <a:solidFill>
                  <a:srgbClr val="EA6312"/>
                </a:solidFill>
              </a:rPr>
              <a:t>more than once</a:t>
            </a:r>
          </a:p>
        </p:txBody>
      </p:sp>
      <p:sp>
        <p:nvSpPr>
          <p:cNvPr id="5" name="Rectangle 4"/>
          <p:cNvSpPr/>
          <p:nvPr/>
        </p:nvSpPr>
        <p:spPr>
          <a:xfrm>
            <a:off x="7269765" y="3429557"/>
            <a:ext cx="81945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>
                <a:solidFill>
                  <a:srgbClr val="0000FF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Fib</a:t>
            </a:r>
            <a:r>
              <a:rPr lang="en-US" sz="1600">
                <a:latin typeface="PragmataPro" panose="02000509030000020004" pitchFamily="49" charset="0"/>
                <a:cs typeface="PragmataPro" panose="02000509030000020004" pitchFamily="49" charset="0"/>
              </a:rPr>
              <a:t>(4)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256814" y="4041607"/>
            <a:ext cx="81945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Fib</a:t>
            </a:r>
            <a:r>
              <a:rPr lang="en-US" sz="1600" dirty="0">
                <a:latin typeface="PragmataPro" panose="02000509030000020004" pitchFamily="49" charset="0"/>
                <a:cs typeface="PragmataPro" panose="02000509030000020004" pitchFamily="49" charset="0"/>
              </a:rPr>
              <a:t>(3)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798598" y="4620736"/>
            <a:ext cx="81945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>
                <a:solidFill>
                  <a:srgbClr val="0000FF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Fib</a:t>
            </a:r>
            <a:r>
              <a:rPr lang="en-US" sz="1600">
                <a:latin typeface="PragmataPro" panose="02000509030000020004" pitchFamily="49" charset="0"/>
                <a:cs typeface="PragmataPro" panose="02000509030000020004" pitchFamily="49" charset="0"/>
              </a:rPr>
              <a:t>(2)</a:t>
            </a:r>
          </a:p>
        </p:txBody>
      </p:sp>
      <p:sp>
        <p:nvSpPr>
          <p:cNvPr id="17" name="Rectangle 16"/>
          <p:cNvSpPr/>
          <p:nvPr/>
        </p:nvSpPr>
        <p:spPr>
          <a:xfrm>
            <a:off x="6742715" y="4620736"/>
            <a:ext cx="81945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>
                <a:solidFill>
                  <a:srgbClr val="0000FF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Fib</a:t>
            </a:r>
            <a:r>
              <a:rPr lang="en-US" sz="1600">
                <a:latin typeface="PragmataPro" panose="02000509030000020004" pitchFamily="49" charset="0"/>
                <a:cs typeface="PragmataPro" panose="02000509030000020004" pitchFamily="49" charset="0"/>
              </a:rPr>
              <a:t>(1)</a:t>
            </a:r>
          </a:p>
        </p:txBody>
      </p:sp>
      <p:sp>
        <p:nvSpPr>
          <p:cNvPr id="19" name="Rectangle 18"/>
          <p:cNvSpPr/>
          <p:nvPr/>
        </p:nvSpPr>
        <p:spPr>
          <a:xfrm>
            <a:off x="5400529" y="5216742"/>
            <a:ext cx="81945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>
                <a:solidFill>
                  <a:srgbClr val="0000FF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Fib</a:t>
            </a:r>
            <a:r>
              <a:rPr lang="en-US" sz="1600">
                <a:latin typeface="PragmataPro" panose="02000509030000020004" pitchFamily="49" charset="0"/>
                <a:cs typeface="PragmataPro" panose="02000509030000020004" pitchFamily="49" charset="0"/>
              </a:rPr>
              <a:t>(1)</a:t>
            </a:r>
          </a:p>
        </p:txBody>
      </p:sp>
      <p:sp>
        <p:nvSpPr>
          <p:cNvPr id="20" name="Rectangle 19"/>
          <p:cNvSpPr/>
          <p:nvPr/>
        </p:nvSpPr>
        <p:spPr>
          <a:xfrm>
            <a:off x="6226334" y="5216742"/>
            <a:ext cx="81945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>
                <a:solidFill>
                  <a:srgbClr val="0000FF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Fib</a:t>
            </a:r>
            <a:r>
              <a:rPr lang="en-US" sz="1600">
                <a:latin typeface="PragmataPro" panose="02000509030000020004" pitchFamily="49" charset="0"/>
                <a:cs typeface="PragmataPro" panose="02000509030000020004" pitchFamily="49" charset="0"/>
              </a:rPr>
              <a:t>(0)</a:t>
            </a:r>
          </a:p>
        </p:txBody>
      </p:sp>
      <p:cxnSp>
        <p:nvCxnSpPr>
          <p:cNvPr id="7" name="Straight Connector 6"/>
          <p:cNvCxnSpPr>
            <a:stCxn id="5" idx="2"/>
            <a:endCxn id="12" idx="0"/>
          </p:cNvCxnSpPr>
          <p:nvPr/>
        </p:nvCxnSpPr>
        <p:spPr>
          <a:xfrm flipH="1">
            <a:off x="6666542" y="3768111"/>
            <a:ext cx="1012951" cy="27349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5" idx="2"/>
            <a:endCxn id="52" idx="0"/>
          </p:cNvCxnSpPr>
          <p:nvPr/>
        </p:nvCxnSpPr>
        <p:spPr>
          <a:xfrm>
            <a:off x="7679493" y="3768111"/>
            <a:ext cx="972337" cy="27898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12" idx="2"/>
            <a:endCxn id="16" idx="0"/>
          </p:cNvCxnSpPr>
          <p:nvPr/>
        </p:nvCxnSpPr>
        <p:spPr>
          <a:xfrm flipH="1">
            <a:off x="6208326" y="4380161"/>
            <a:ext cx="458216" cy="2405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12" idx="2"/>
            <a:endCxn id="17" idx="0"/>
          </p:cNvCxnSpPr>
          <p:nvPr/>
        </p:nvCxnSpPr>
        <p:spPr>
          <a:xfrm>
            <a:off x="6666542" y="4380161"/>
            <a:ext cx="485901" cy="2405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stCxn id="16" idx="2"/>
            <a:endCxn id="19" idx="0"/>
          </p:cNvCxnSpPr>
          <p:nvPr/>
        </p:nvCxnSpPr>
        <p:spPr>
          <a:xfrm flipH="1">
            <a:off x="5810257" y="4959290"/>
            <a:ext cx="398069" cy="2574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16" idx="2"/>
            <a:endCxn id="20" idx="0"/>
          </p:cNvCxnSpPr>
          <p:nvPr/>
        </p:nvCxnSpPr>
        <p:spPr>
          <a:xfrm>
            <a:off x="6208326" y="4959290"/>
            <a:ext cx="427736" cy="2574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/>
          <p:cNvSpPr/>
          <p:nvPr/>
        </p:nvSpPr>
        <p:spPr>
          <a:xfrm>
            <a:off x="8242102" y="4047096"/>
            <a:ext cx="81945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>
                <a:solidFill>
                  <a:srgbClr val="0000FF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Fib</a:t>
            </a:r>
            <a:r>
              <a:rPr lang="en-US" sz="1600">
                <a:latin typeface="PragmataPro" panose="02000509030000020004" pitchFamily="49" charset="0"/>
                <a:cs typeface="PragmataPro" panose="02000509030000020004" pitchFamily="49" charset="0"/>
              </a:rPr>
              <a:t>(2)</a:t>
            </a:r>
          </a:p>
        </p:txBody>
      </p:sp>
      <p:sp>
        <p:nvSpPr>
          <p:cNvPr id="53" name="Rectangle 52"/>
          <p:cNvSpPr/>
          <p:nvPr/>
        </p:nvSpPr>
        <p:spPr>
          <a:xfrm>
            <a:off x="7844033" y="4643102"/>
            <a:ext cx="81945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>
                <a:solidFill>
                  <a:srgbClr val="0000FF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Fib</a:t>
            </a:r>
            <a:r>
              <a:rPr lang="en-US" sz="1600">
                <a:latin typeface="PragmataPro" panose="02000509030000020004" pitchFamily="49" charset="0"/>
                <a:cs typeface="PragmataPro" panose="02000509030000020004" pitchFamily="49" charset="0"/>
              </a:rPr>
              <a:t>(1)</a:t>
            </a:r>
          </a:p>
        </p:txBody>
      </p:sp>
      <p:sp>
        <p:nvSpPr>
          <p:cNvPr id="54" name="Rectangle 53"/>
          <p:cNvSpPr/>
          <p:nvPr/>
        </p:nvSpPr>
        <p:spPr>
          <a:xfrm>
            <a:off x="8669838" y="4643102"/>
            <a:ext cx="81945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>
                <a:solidFill>
                  <a:srgbClr val="0000FF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Fib</a:t>
            </a:r>
            <a:r>
              <a:rPr lang="en-US" sz="1600">
                <a:latin typeface="PragmataPro" panose="02000509030000020004" pitchFamily="49" charset="0"/>
                <a:cs typeface="PragmataPro" panose="02000509030000020004" pitchFamily="49" charset="0"/>
              </a:rPr>
              <a:t>(0)</a:t>
            </a:r>
          </a:p>
        </p:txBody>
      </p:sp>
      <p:cxnSp>
        <p:nvCxnSpPr>
          <p:cNvPr id="55" name="Straight Connector 54"/>
          <p:cNvCxnSpPr>
            <a:stCxn id="52" idx="2"/>
            <a:endCxn id="53" idx="0"/>
          </p:cNvCxnSpPr>
          <p:nvPr/>
        </p:nvCxnSpPr>
        <p:spPr>
          <a:xfrm flipH="1">
            <a:off x="8253761" y="4385650"/>
            <a:ext cx="398069" cy="2574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>
            <a:stCxn id="52" idx="2"/>
            <a:endCxn id="54" idx="0"/>
          </p:cNvCxnSpPr>
          <p:nvPr/>
        </p:nvCxnSpPr>
        <p:spPr>
          <a:xfrm>
            <a:off x="8651830" y="4385650"/>
            <a:ext cx="427736" cy="2574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/>
          <p:cNvSpPr/>
          <p:nvPr/>
        </p:nvSpPr>
        <p:spPr>
          <a:xfrm>
            <a:off x="10605878" y="3418978"/>
            <a:ext cx="81945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>
                <a:solidFill>
                  <a:srgbClr val="0000FF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Fib</a:t>
            </a:r>
            <a:r>
              <a:rPr lang="en-US" sz="1600">
                <a:latin typeface="PragmataPro" panose="02000509030000020004" pitchFamily="49" charset="0"/>
                <a:cs typeface="PragmataPro" panose="02000509030000020004" pitchFamily="49" charset="0"/>
              </a:rPr>
              <a:t>(3)</a:t>
            </a:r>
          </a:p>
        </p:txBody>
      </p:sp>
      <p:sp>
        <p:nvSpPr>
          <p:cNvPr id="60" name="Rectangle 59"/>
          <p:cNvSpPr/>
          <p:nvPr/>
        </p:nvSpPr>
        <p:spPr>
          <a:xfrm>
            <a:off x="10147662" y="4059067"/>
            <a:ext cx="81945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>
                <a:solidFill>
                  <a:srgbClr val="0000FF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Fib</a:t>
            </a:r>
            <a:r>
              <a:rPr lang="en-US" sz="1600">
                <a:latin typeface="PragmataPro" panose="02000509030000020004" pitchFamily="49" charset="0"/>
                <a:cs typeface="PragmataPro" panose="02000509030000020004" pitchFamily="49" charset="0"/>
              </a:rPr>
              <a:t>(2)</a:t>
            </a:r>
          </a:p>
        </p:txBody>
      </p:sp>
      <p:sp>
        <p:nvSpPr>
          <p:cNvPr id="61" name="Rectangle 60"/>
          <p:cNvSpPr/>
          <p:nvPr/>
        </p:nvSpPr>
        <p:spPr>
          <a:xfrm>
            <a:off x="11091779" y="4059067"/>
            <a:ext cx="81945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>
                <a:solidFill>
                  <a:srgbClr val="0000FF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Fib</a:t>
            </a:r>
            <a:r>
              <a:rPr lang="en-US" sz="1600">
                <a:latin typeface="PragmataPro" panose="02000509030000020004" pitchFamily="49" charset="0"/>
                <a:cs typeface="PragmataPro" panose="02000509030000020004" pitchFamily="49" charset="0"/>
              </a:rPr>
              <a:t>(1)</a:t>
            </a:r>
          </a:p>
        </p:txBody>
      </p:sp>
      <p:sp>
        <p:nvSpPr>
          <p:cNvPr id="62" name="Rectangle 61"/>
          <p:cNvSpPr/>
          <p:nvPr/>
        </p:nvSpPr>
        <p:spPr>
          <a:xfrm>
            <a:off x="9749593" y="4655073"/>
            <a:ext cx="81945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>
                <a:solidFill>
                  <a:srgbClr val="0000FF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Fib</a:t>
            </a:r>
            <a:r>
              <a:rPr lang="en-US" sz="1600">
                <a:latin typeface="PragmataPro" panose="02000509030000020004" pitchFamily="49" charset="0"/>
                <a:cs typeface="PragmataPro" panose="02000509030000020004" pitchFamily="49" charset="0"/>
              </a:rPr>
              <a:t>(1)</a:t>
            </a:r>
          </a:p>
        </p:txBody>
      </p:sp>
      <p:sp>
        <p:nvSpPr>
          <p:cNvPr id="63" name="Rectangle 62"/>
          <p:cNvSpPr/>
          <p:nvPr/>
        </p:nvSpPr>
        <p:spPr>
          <a:xfrm>
            <a:off x="10575398" y="4655073"/>
            <a:ext cx="81945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>
                <a:solidFill>
                  <a:srgbClr val="0000FF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Fib</a:t>
            </a:r>
            <a:r>
              <a:rPr lang="en-US" sz="1600">
                <a:latin typeface="PragmataPro" panose="02000509030000020004" pitchFamily="49" charset="0"/>
                <a:cs typeface="PragmataPro" panose="02000509030000020004" pitchFamily="49" charset="0"/>
              </a:rPr>
              <a:t>(0)</a:t>
            </a:r>
          </a:p>
        </p:txBody>
      </p:sp>
      <p:cxnSp>
        <p:nvCxnSpPr>
          <p:cNvPr id="64" name="Straight Connector 63"/>
          <p:cNvCxnSpPr>
            <a:stCxn id="59" idx="2"/>
            <a:endCxn id="60" idx="0"/>
          </p:cNvCxnSpPr>
          <p:nvPr/>
        </p:nvCxnSpPr>
        <p:spPr>
          <a:xfrm flipH="1">
            <a:off x="10557390" y="3757532"/>
            <a:ext cx="458216" cy="30153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>
            <a:stCxn id="59" idx="2"/>
            <a:endCxn id="61" idx="0"/>
          </p:cNvCxnSpPr>
          <p:nvPr/>
        </p:nvCxnSpPr>
        <p:spPr>
          <a:xfrm>
            <a:off x="11015606" y="3757532"/>
            <a:ext cx="485901" cy="30153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>
            <a:stCxn id="60" idx="2"/>
            <a:endCxn id="62" idx="0"/>
          </p:cNvCxnSpPr>
          <p:nvPr/>
        </p:nvCxnSpPr>
        <p:spPr>
          <a:xfrm flipH="1">
            <a:off x="10159321" y="4397621"/>
            <a:ext cx="398069" cy="2574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>
            <a:stCxn id="60" idx="2"/>
            <a:endCxn id="63" idx="0"/>
          </p:cNvCxnSpPr>
          <p:nvPr/>
        </p:nvCxnSpPr>
        <p:spPr>
          <a:xfrm>
            <a:off x="10557390" y="4397621"/>
            <a:ext cx="427736" cy="2574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 72"/>
          <p:cNvSpPr/>
          <p:nvPr/>
        </p:nvSpPr>
        <p:spPr>
          <a:xfrm>
            <a:off x="8841848" y="2723059"/>
            <a:ext cx="81945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Fib</a:t>
            </a:r>
            <a:r>
              <a:rPr lang="en-US" sz="1600" dirty="0">
                <a:latin typeface="PragmataPro" panose="02000509030000020004" pitchFamily="49" charset="0"/>
                <a:cs typeface="PragmataPro" panose="02000509030000020004" pitchFamily="49" charset="0"/>
              </a:rPr>
              <a:t>(5)</a:t>
            </a:r>
          </a:p>
        </p:txBody>
      </p:sp>
      <p:cxnSp>
        <p:nvCxnSpPr>
          <p:cNvPr id="74" name="Straight Connector 73"/>
          <p:cNvCxnSpPr>
            <a:stCxn id="73" idx="2"/>
            <a:endCxn id="59" idx="0"/>
          </p:cNvCxnSpPr>
          <p:nvPr/>
        </p:nvCxnSpPr>
        <p:spPr>
          <a:xfrm>
            <a:off x="9251576" y="3061613"/>
            <a:ext cx="1764030" cy="3573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>
            <a:stCxn id="73" idx="2"/>
            <a:endCxn id="5" idx="0"/>
          </p:cNvCxnSpPr>
          <p:nvPr/>
        </p:nvCxnSpPr>
        <p:spPr>
          <a:xfrm flipH="1">
            <a:off x="7679493" y="3061613"/>
            <a:ext cx="1572083" cy="3679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Rectangle 79"/>
          <p:cNvSpPr/>
          <p:nvPr/>
        </p:nvSpPr>
        <p:spPr>
          <a:xfrm>
            <a:off x="2628420" y="5930532"/>
            <a:ext cx="701972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000" dirty="0">
                <a:solidFill>
                  <a:srgbClr val="EA631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Computation time is proportional to 2</a:t>
            </a:r>
            <a:r>
              <a:rPr lang="en-US" sz="3000" baseline="30000" dirty="0">
                <a:solidFill>
                  <a:srgbClr val="EA631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</a:t>
            </a:r>
          </a:p>
        </p:txBody>
      </p:sp>
    </p:spTree>
    <p:extLst>
      <p:ext uri="{BB962C8B-B14F-4D97-AF65-F5344CB8AC3E}">
        <p14:creationId xmlns:p14="http://schemas.microsoft.com/office/powerpoint/2010/main" val="3720917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8" grpId="0" build="p" animBg="1"/>
      <p:bldP spid="9" grpId="0" animBg="1"/>
      <p:bldP spid="5" grpId="0"/>
      <p:bldP spid="12" grpId="0"/>
      <p:bldP spid="16" grpId="0"/>
      <p:bldP spid="17" grpId="0"/>
      <p:bldP spid="19" grpId="0"/>
      <p:bldP spid="20" grpId="0"/>
      <p:bldP spid="52" grpId="0"/>
      <p:bldP spid="53" grpId="0"/>
      <p:bldP spid="54" grpId="0"/>
      <p:bldP spid="59" grpId="0"/>
      <p:bldP spid="60" grpId="0"/>
      <p:bldP spid="61" grpId="0"/>
      <p:bldP spid="62" grpId="0"/>
      <p:bldP spid="63" grpId="0"/>
      <p:bldP spid="73" grpId="0"/>
      <p:bldP spid="8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0687" y="360639"/>
            <a:ext cx="9981456" cy="640472"/>
          </a:xfrm>
        </p:spPr>
        <p:txBody>
          <a:bodyPr/>
          <a:lstStyle/>
          <a:p>
            <a:r>
              <a:rPr lang="en-US"/>
              <a:t>Branching recursion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19</a:t>
            </a:fld>
            <a:endParaRPr lang="en-US"/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570687" y="1795161"/>
            <a:ext cx="9908367" cy="4073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2pPr>
            <a:lvl3pPr marL="1143000" indent="-22860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3pPr>
            <a:lvl4pPr marL="1600200" indent="-22860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4pPr>
            <a:lvl5pPr marL="2057400" indent="-22860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n-US">
              <a:solidFill>
                <a:srgbClr val="EA6312"/>
              </a:solidFill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649657" y="976429"/>
            <a:ext cx="9981456" cy="58549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500" b="1" i="0" kern="1200" baseline="0">
                <a:solidFill>
                  <a:schemeClr val="tx2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500" b="0"/>
              <a:t>Watchout for exponential growth !!!</a:t>
            </a:r>
            <a:endParaRPr lang="en-US" sz="2500" b="0" dirty="0">
              <a:solidFill>
                <a:srgbClr val="EA6312"/>
              </a:solidFill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570688" y="1869805"/>
            <a:ext cx="11054138" cy="35599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dirty="0">
                <a:latin typeface="Segoe UI" panose="020B0502040204020203" pitchFamily="34" charset="0"/>
                <a:cs typeface="Segoe UI" panose="020B0502040204020203" pitchFamily="34" charset="0"/>
              </a:rPr>
              <a:t>Computing the </a:t>
            </a:r>
            <a:r>
              <a:rPr lang="en-US" sz="2600" dirty="0">
                <a:solidFill>
                  <a:srgbClr val="EA631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52</a:t>
            </a:r>
            <a:r>
              <a:rPr lang="en-US" sz="2600" baseline="30000" dirty="0">
                <a:solidFill>
                  <a:srgbClr val="EA631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 </a:t>
            </a:r>
            <a:r>
              <a:rPr lang="en-US" sz="2600" dirty="0">
                <a:solidFill>
                  <a:srgbClr val="EA631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term </a:t>
            </a:r>
            <a:r>
              <a:rPr lang="en-US" sz="2600" dirty="0">
                <a:latin typeface="Segoe UI" panose="020B0502040204020203" pitchFamily="34" charset="0"/>
                <a:cs typeface="Segoe UI" panose="020B0502040204020203" pitchFamily="34" charset="0"/>
              </a:rPr>
              <a:t>in the sequence will require </a:t>
            </a:r>
            <a:r>
              <a:rPr lang="en-US" sz="2600" dirty="0">
                <a:solidFill>
                  <a:srgbClr val="EA631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r>
              <a:rPr lang="en-US" sz="2600" baseline="30000" dirty="0">
                <a:solidFill>
                  <a:srgbClr val="EA631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50</a:t>
            </a:r>
            <a:r>
              <a:rPr lang="en-US" sz="2600" baseline="300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600" dirty="0">
                <a:latin typeface="Segoe UI" panose="020B0502040204020203" pitchFamily="34" charset="0"/>
                <a:cs typeface="Segoe UI" panose="020B0502040204020203" pitchFamily="34" charset="0"/>
              </a:rPr>
              <a:t>recursive calls to the Fib function</a:t>
            </a:r>
          </a:p>
          <a:p>
            <a:endParaRPr lang="en-US" sz="2600" baseline="30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2600" dirty="0">
                <a:latin typeface="Segoe UI" panose="020B0502040204020203" pitchFamily="34" charset="0"/>
                <a:cs typeface="Segoe UI" panose="020B0502040204020203" pitchFamily="34" charset="0"/>
              </a:rPr>
              <a:t>Even if each call takes only </a:t>
            </a:r>
            <a:r>
              <a:rPr lang="en-US" sz="2600" dirty="0">
                <a:solidFill>
                  <a:srgbClr val="EA631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 nanosecond</a:t>
            </a:r>
            <a:r>
              <a:rPr lang="en-US" sz="2600" dirty="0">
                <a:latin typeface="Segoe UI" panose="020B0502040204020203" pitchFamily="34" charset="0"/>
                <a:cs typeface="Segoe UI" panose="020B0502040204020203" pitchFamily="34" charset="0"/>
              </a:rPr>
              <a:t> to compute, the total time will be </a:t>
            </a:r>
            <a:r>
              <a:rPr lang="en-US" sz="2600" dirty="0">
                <a:solidFill>
                  <a:srgbClr val="EA631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13 days</a:t>
            </a:r>
            <a:endParaRPr lang="en-US" sz="26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26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2600" dirty="0">
                <a:latin typeface="Segoe UI" panose="020B0502040204020203" pitchFamily="34" charset="0"/>
                <a:cs typeface="Segoe UI" panose="020B0502040204020203" pitchFamily="34" charset="0"/>
              </a:rPr>
              <a:t>Similarly the </a:t>
            </a:r>
            <a:r>
              <a:rPr lang="en-US" sz="2600" dirty="0">
                <a:solidFill>
                  <a:srgbClr val="EA631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66</a:t>
            </a:r>
            <a:r>
              <a:rPr lang="en-US" sz="2600" baseline="30000" dirty="0">
                <a:solidFill>
                  <a:srgbClr val="EA631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 </a:t>
            </a:r>
            <a:r>
              <a:rPr lang="en-US" sz="2600" dirty="0">
                <a:solidFill>
                  <a:srgbClr val="EA631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term </a:t>
            </a:r>
            <a:r>
              <a:rPr lang="en-US" sz="2600" dirty="0">
                <a:latin typeface="Segoe UI" panose="020B0502040204020203" pitchFamily="34" charset="0"/>
                <a:cs typeface="Segoe UI" panose="020B0502040204020203" pitchFamily="34" charset="0"/>
              </a:rPr>
              <a:t>will take almost </a:t>
            </a:r>
            <a:r>
              <a:rPr lang="en-US" sz="2600" dirty="0">
                <a:solidFill>
                  <a:srgbClr val="EA631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300 years</a:t>
            </a:r>
          </a:p>
          <a:p>
            <a:endParaRPr lang="en-US" sz="26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2600" dirty="0">
                <a:latin typeface="Segoe UI" panose="020B0502040204020203" pitchFamily="34" charset="0"/>
                <a:cs typeface="Segoe UI" panose="020B0502040204020203" pitchFamily="34" charset="0"/>
              </a:rPr>
              <a:t>… and the </a:t>
            </a:r>
            <a:r>
              <a:rPr lang="en-US" sz="2600" dirty="0">
                <a:solidFill>
                  <a:srgbClr val="EA631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99</a:t>
            </a:r>
            <a:r>
              <a:rPr lang="en-US" sz="2600" baseline="30000" dirty="0">
                <a:solidFill>
                  <a:srgbClr val="EA631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 </a:t>
            </a:r>
            <a:r>
              <a:rPr lang="en-US" sz="2600" dirty="0">
                <a:solidFill>
                  <a:srgbClr val="EA631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term </a:t>
            </a:r>
            <a:r>
              <a:rPr lang="en-US" sz="2600" dirty="0">
                <a:latin typeface="Segoe UI" panose="020B0502040204020203" pitchFamily="34" charset="0"/>
                <a:cs typeface="Segoe UI" panose="020B0502040204020203" pitchFamily="34" charset="0"/>
              </a:rPr>
              <a:t>will take </a:t>
            </a:r>
            <a:r>
              <a:rPr lang="en-US" sz="2600" dirty="0">
                <a:solidFill>
                  <a:srgbClr val="EA631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19 billion years </a:t>
            </a:r>
            <a:r>
              <a:rPr lang="en-US" sz="2600" dirty="0">
                <a:latin typeface="Segoe UI" panose="020B0502040204020203" pitchFamily="34" charset="0"/>
                <a:cs typeface="Segoe UI" panose="020B0502040204020203" pitchFamily="34" charset="0"/>
              </a:rPr>
              <a:t>!!!</a:t>
            </a:r>
          </a:p>
        </p:txBody>
      </p:sp>
    </p:spTree>
    <p:extLst>
      <p:ext uri="{BB962C8B-B14F-4D97-AF65-F5344CB8AC3E}">
        <p14:creationId xmlns:p14="http://schemas.microsoft.com/office/powerpoint/2010/main" val="1462828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2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6192" y="2730976"/>
            <a:ext cx="9981456" cy="1858779"/>
          </a:xfrm>
        </p:spPr>
        <p:txBody>
          <a:bodyPr/>
          <a:lstStyle/>
          <a:p>
            <a:pPr algn="ctr"/>
            <a:r>
              <a:rPr lang="en-US" sz="6000" dirty="0" err="1">
                <a:solidFill>
                  <a:schemeClr val="accent5">
                    <a:lumMod val="75000"/>
                  </a:schemeClr>
                </a:solidFill>
              </a:rPr>
              <a:t>DataTree</a:t>
            </a:r>
            <a:endParaRPr lang="en-US" sz="6000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2268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0687" y="360639"/>
            <a:ext cx="9981456" cy="640472"/>
          </a:xfrm>
        </p:spPr>
        <p:txBody>
          <a:bodyPr/>
          <a:lstStyle/>
          <a:p>
            <a:r>
              <a:rPr lang="en-US"/>
              <a:t>A non-recursive version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20</a:t>
            </a:fld>
            <a:endParaRPr lang="en-US"/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569910" y="1690872"/>
            <a:ext cx="9908367" cy="4073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2pPr>
            <a:lvl3pPr marL="1143000" indent="-22860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3pPr>
            <a:lvl4pPr marL="1600200" indent="-22860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4pPr>
            <a:lvl5pPr marL="2057400" indent="-22860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n-US">
              <a:solidFill>
                <a:srgbClr val="EA6312"/>
              </a:solidFill>
            </a:endParaRPr>
          </a:p>
        </p:txBody>
      </p:sp>
      <p:sp>
        <p:nvSpPr>
          <p:cNvPr id="8" name="Content Placeholder 4"/>
          <p:cNvSpPr>
            <a:spLocks noGrp="1"/>
          </p:cNvSpPr>
          <p:nvPr>
            <p:ph idx="13"/>
          </p:nvPr>
        </p:nvSpPr>
        <p:spPr>
          <a:xfrm>
            <a:off x="650763" y="1690870"/>
            <a:ext cx="4779653" cy="3909830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rgbClr val="0066FF"/>
                </a:solidFill>
              </a:rPr>
              <a:t>def</a:t>
            </a:r>
            <a:r>
              <a:rPr lang="en-US" dirty="0"/>
              <a:t> </a:t>
            </a:r>
            <a:r>
              <a:rPr lang="en-US" dirty="0">
                <a:solidFill>
                  <a:srgbClr val="0000FF"/>
                </a:solidFill>
              </a:rPr>
              <a:t>Fib</a:t>
            </a:r>
            <a:r>
              <a:rPr lang="en-US" dirty="0"/>
              <a:t>(n):</a:t>
            </a:r>
          </a:p>
          <a:p>
            <a:r>
              <a:rPr lang="en-US" dirty="0"/>
              <a:t>	</a:t>
            </a:r>
            <a:r>
              <a:rPr lang="en-US" dirty="0">
                <a:solidFill>
                  <a:srgbClr val="0070C0"/>
                </a:solidFill>
              </a:rPr>
              <a:t>if</a:t>
            </a:r>
            <a:r>
              <a:rPr lang="en-US" dirty="0"/>
              <a:t> n == 0:</a:t>
            </a:r>
          </a:p>
          <a:p>
            <a:r>
              <a:rPr lang="en-US" dirty="0"/>
              <a:t>		</a:t>
            </a:r>
            <a:r>
              <a:rPr lang="en-US" dirty="0">
                <a:solidFill>
                  <a:srgbClr val="0070C0"/>
                </a:solidFill>
              </a:rPr>
              <a:t>return</a:t>
            </a:r>
            <a:r>
              <a:rPr lang="en-US" dirty="0"/>
              <a:t> 0</a:t>
            </a:r>
          </a:p>
          <a:p>
            <a:r>
              <a:rPr lang="en-US" dirty="0"/>
              <a:t>	</a:t>
            </a:r>
            <a:r>
              <a:rPr lang="en-US" dirty="0" err="1">
                <a:solidFill>
                  <a:srgbClr val="0070C0"/>
                </a:solidFill>
              </a:rPr>
              <a:t>elif</a:t>
            </a:r>
            <a:r>
              <a:rPr lang="en-US" dirty="0"/>
              <a:t> n == 1:</a:t>
            </a:r>
          </a:p>
          <a:p>
            <a:r>
              <a:rPr lang="en-US" dirty="0"/>
              <a:t>		</a:t>
            </a:r>
            <a:r>
              <a:rPr lang="en-US" dirty="0">
                <a:solidFill>
                  <a:srgbClr val="0070C0"/>
                </a:solidFill>
              </a:rPr>
              <a:t>return</a:t>
            </a:r>
            <a:r>
              <a:rPr lang="en-US" dirty="0"/>
              <a:t> 1</a:t>
            </a:r>
          </a:p>
          <a:p>
            <a:r>
              <a:rPr lang="en-US" dirty="0"/>
              <a:t>	</a:t>
            </a:r>
            <a:r>
              <a:rPr lang="en-US" dirty="0">
                <a:solidFill>
                  <a:srgbClr val="0070C0"/>
                </a:solidFill>
              </a:rPr>
              <a:t>else</a:t>
            </a:r>
            <a:r>
              <a:rPr lang="en-US" dirty="0"/>
              <a:t>:</a:t>
            </a:r>
          </a:p>
          <a:p>
            <a:r>
              <a:rPr lang="en-US" dirty="0"/>
              <a:t>		previous = 0</a:t>
            </a:r>
          </a:p>
          <a:p>
            <a:r>
              <a:rPr lang="en-US" dirty="0"/>
              <a:t>		current = 1</a:t>
            </a:r>
          </a:p>
          <a:p>
            <a:r>
              <a:rPr lang="en-US" dirty="0"/>
              <a:t>		</a:t>
            </a:r>
            <a:r>
              <a:rPr lang="en-US" dirty="0">
                <a:solidFill>
                  <a:srgbClr val="0070C0"/>
                </a:solidFill>
              </a:rPr>
              <a:t>for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>
                <a:solidFill>
                  <a:srgbClr val="0070C0"/>
                </a:solidFill>
              </a:rPr>
              <a:t>in</a:t>
            </a:r>
            <a:r>
              <a:rPr lang="en-US" dirty="0"/>
              <a:t> </a:t>
            </a:r>
            <a:r>
              <a:rPr lang="en-US" dirty="0">
                <a:solidFill>
                  <a:srgbClr val="0070C0"/>
                </a:solidFill>
              </a:rPr>
              <a:t>range</a:t>
            </a:r>
            <a:r>
              <a:rPr lang="en-US" dirty="0"/>
              <a:t>(1, n):</a:t>
            </a:r>
          </a:p>
          <a:p>
            <a:r>
              <a:rPr lang="en-US" dirty="0"/>
              <a:t>			next = current + previous</a:t>
            </a:r>
          </a:p>
          <a:p>
            <a:r>
              <a:rPr lang="en-US" dirty="0"/>
              <a:t>			previous = current</a:t>
            </a:r>
          </a:p>
          <a:p>
            <a:r>
              <a:rPr lang="en-US" dirty="0"/>
              <a:t>			current = next</a:t>
            </a:r>
          </a:p>
          <a:p>
            <a:r>
              <a:rPr lang="en-US" dirty="0"/>
              <a:t>		</a:t>
            </a:r>
            <a:r>
              <a:rPr lang="en-US" dirty="0">
                <a:solidFill>
                  <a:srgbClr val="0070C0"/>
                </a:solidFill>
              </a:rPr>
              <a:t>return</a:t>
            </a:r>
            <a:r>
              <a:rPr lang="en-US" dirty="0"/>
              <a:t> current</a:t>
            </a:r>
          </a:p>
          <a:p>
            <a:r>
              <a:rPr lang="en-US" dirty="0">
                <a:solidFill>
                  <a:srgbClr val="0070C0"/>
                </a:solidFill>
              </a:rPr>
              <a:t>	</a:t>
            </a:r>
            <a:r>
              <a:rPr lang="en-US" dirty="0"/>
              <a:t>	</a:t>
            </a:r>
          </a:p>
        </p:txBody>
      </p:sp>
      <p:sp>
        <p:nvSpPr>
          <p:cNvPr id="9" name="Content Placeholder 4"/>
          <p:cNvSpPr txBox="1">
            <a:spLocks/>
          </p:cNvSpPr>
          <p:nvPr/>
        </p:nvSpPr>
        <p:spPr>
          <a:xfrm>
            <a:off x="650762" y="1224826"/>
            <a:ext cx="3521188" cy="466046"/>
          </a:xfrm>
          <a:prstGeom prst="rect">
            <a:avLst/>
          </a:prstGeom>
          <a:solidFill>
            <a:schemeClr val="bg2">
              <a:lumMod val="50000"/>
            </a:schemeClr>
          </a:solidFill>
          <a:ln w="12700">
            <a:solidFill>
              <a:schemeClr val="bg2">
                <a:lumMod val="50000"/>
              </a:schemeClr>
            </a:solidFill>
          </a:ln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spPr>
        <p:txBody>
          <a:bodyPr vert="horz" lIns="182880" tIns="91440" rIns="182880" bIns="91440" rtlCol="0">
            <a:normAutofit fontScale="92500"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 baseline="0">
                <a:solidFill>
                  <a:schemeClr val="tx1"/>
                </a:solidFill>
                <a:latin typeface="PragmataPro" panose="02000509030000020004" pitchFamily="49" charset="0"/>
                <a:ea typeface="+mj-ea"/>
                <a:cs typeface="PragmataPro" panose="02000509030000020004" pitchFamily="49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Non-Recursive Fibonaci function</a:t>
            </a:r>
          </a:p>
        </p:txBody>
      </p:sp>
      <p:sp>
        <p:nvSpPr>
          <p:cNvPr id="38" name="Rectangle 37"/>
          <p:cNvSpPr/>
          <p:nvPr/>
        </p:nvSpPr>
        <p:spPr>
          <a:xfrm>
            <a:off x="6198673" y="3137953"/>
            <a:ext cx="452186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000" dirty="0">
                <a:solidFill>
                  <a:srgbClr val="EA631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Computation time is proportional to n</a:t>
            </a:r>
          </a:p>
        </p:txBody>
      </p:sp>
    </p:spTree>
    <p:extLst>
      <p:ext uri="{BB962C8B-B14F-4D97-AF65-F5344CB8AC3E}">
        <p14:creationId xmlns:p14="http://schemas.microsoft.com/office/powerpoint/2010/main" val="167961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 animBg="1"/>
      <p:bldP spid="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21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224269" y="2673182"/>
            <a:ext cx="9981456" cy="1962684"/>
          </a:xfrm>
        </p:spPr>
        <p:txBody>
          <a:bodyPr/>
          <a:lstStyle/>
          <a:p>
            <a:pPr algn="ctr"/>
            <a:r>
              <a:rPr lang="en-US" sz="8000"/>
              <a:t>Fractal Geometries</a:t>
            </a:r>
            <a:endParaRPr lang="en-US" sz="4000"/>
          </a:p>
        </p:txBody>
      </p:sp>
    </p:spTree>
    <p:extLst>
      <p:ext uri="{BB962C8B-B14F-4D97-AF65-F5344CB8AC3E}">
        <p14:creationId xmlns:p14="http://schemas.microsoft.com/office/powerpoint/2010/main" val="2394717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22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Live Example: Sierpenski triangle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6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4962" y="1211049"/>
            <a:ext cx="11474601" cy="410618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198048" y="4919128"/>
            <a:ext cx="177375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000">
                <a:latin typeface="Segoe UI" panose="020B0502040204020203" pitchFamily="34" charset="0"/>
                <a:cs typeface="Segoe UI" panose="020B0502040204020203" pitchFamily="34" charset="0"/>
              </a:rPr>
              <a:t>Level 0</a:t>
            </a:r>
          </a:p>
        </p:txBody>
      </p:sp>
      <p:sp>
        <p:nvSpPr>
          <p:cNvPr id="9" name="Rectangle 8"/>
          <p:cNvSpPr/>
          <p:nvPr/>
        </p:nvSpPr>
        <p:spPr>
          <a:xfrm>
            <a:off x="3407848" y="4919128"/>
            <a:ext cx="177375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000">
                <a:latin typeface="Segoe UI" panose="020B0502040204020203" pitchFamily="34" charset="0"/>
                <a:cs typeface="Segoe UI" panose="020B0502040204020203" pitchFamily="34" charset="0"/>
              </a:rPr>
              <a:t>Level 1</a:t>
            </a:r>
          </a:p>
        </p:txBody>
      </p:sp>
      <p:sp>
        <p:nvSpPr>
          <p:cNvPr id="10" name="Rectangle 9"/>
          <p:cNvSpPr/>
          <p:nvPr/>
        </p:nvSpPr>
        <p:spPr>
          <a:xfrm>
            <a:off x="5909953" y="4919128"/>
            <a:ext cx="177375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000">
                <a:latin typeface="Segoe UI" panose="020B0502040204020203" pitchFamily="34" charset="0"/>
                <a:cs typeface="Segoe UI" panose="020B0502040204020203" pitchFamily="34" charset="0"/>
              </a:rPr>
              <a:t>Level 2</a:t>
            </a:r>
          </a:p>
        </p:txBody>
      </p:sp>
      <p:sp>
        <p:nvSpPr>
          <p:cNvPr id="11" name="Rectangle 10"/>
          <p:cNvSpPr/>
          <p:nvPr/>
        </p:nvSpPr>
        <p:spPr>
          <a:xfrm>
            <a:off x="9346248" y="4919128"/>
            <a:ext cx="177375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000">
                <a:latin typeface="Segoe UI" panose="020B0502040204020203" pitchFamily="34" charset="0"/>
                <a:cs typeface="Segoe UI" panose="020B0502040204020203" pitchFamily="34" charset="0"/>
              </a:rPr>
              <a:t>Level 5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683705" y="2661634"/>
            <a:ext cx="1773752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000">
                <a:latin typeface="Segoe UI" panose="020B0502040204020203" pitchFamily="34" charset="0"/>
                <a:cs typeface="Segoe UI" panose="020B0502040204020203" pitchFamily="34" charset="0"/>
              </a:rPr>
              <a:t>… </a:t>
            </a:r>
          </a:p>
        </p:txBody>
      </p:sp>
    </p:spTree>
    <p:extLst>
      <p:ext uri="{BB962C8B-B14F-4D97-AF65-F5344CB8AC3E}">
        <p14:creationId xmlns:p14="http://schemas.microsoft.com/office/powerpoint/2010/main" val="596555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23</a:t>
            </a:fld>
            <a:endParaRPr lang="en-US"/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569910" y="1690872"/>
            <a:ext cx="9908367" cy="4073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2pPr>
            <a:lvl3pPr marL="1143000" indent="-22860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3pPr>
            <a:lvl4pPr marL="1600200" indent="-22860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4pPr>
            <a:lvl5pPr marL="2057400" indent="-22860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n-US">
              <a:solidFill>
                <a:srgbClr val="EA6312"/>
              </a:solidFill>
            </a:endParaRPr>
          </a:p>
        </p:txBody>
      </p:sp>
      <p:sp>
        <p:nvSpPr>
          <p:cNvPr id="8" name="Content Placeholder 4"/>
          <p:cNvSpPr>
            <a:spLocks noGrp="1"/>
          </p:cNvSpPr>
          <p:nvPr>
            <p:ph idx="13"/>
          </p:nvPr>
        </p:nvSpPr>
        <p:spPr>
          <a:xfrm>
            <a:off x="569910" y="790812"/>
            <a:ext cx="11244138" cy="6067188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import</a:t>
            </a:r>
            <a:r>
              <a:rPr lang="en-US" dirty="0"/>
              <a:t> </a:t>
            </a:r>
            <a:r>
              <a:rPr lang="en-US" dirty="0" err="1"/>
              <a:t>Rhino.Geometry</a:t>
            </a:r>
            <a:r>
              <a:rPr lang="en-US" dirty="0"/>
              <a:t> </a:t>
            </a:r>
            <a:r>
              <a:rPr lang="en-US" dirty="0">
                <a:solidFill>
                  <a:srgbClr val="0070C0"/>
                </a:solidFill>
              </a:rPr>
              <a:t>as</a:t>
            </a:r>
            <a:r>
              <a:rPr lang="en-US" dirty="0"/>
              <a:t> </a:t>
            </a:r>
            <a:r>
              <a:rPr lang="en-US" dirty="0" err="1"/>
              <a:t>rg</a:t>
            </a:r>
            <a:endParaRPr lang="en-US" dirty="0"/>
          </a:p>
          <a:p>
            <a:endParaRPr lang="en-US" dirty="0"/>
          </a:p>
          <a:p>
            <a:r>
              <a:rPr lang="en-US" dirty="0"/>
              <a:t>mesh = </a:t>
            </a:r>
            <a:r>
              <a:rPr lang="en-US" dirty="0" err="1"/>
              <a:t>rg.Mesh</a:t>
            </a:r>
            <a:r>
              <a:rPr lang="en-US" dirty="0"/>
              <a:t>()</a:t>
            </a:r>
          </a:p>
          <a:p>
            <a:endParaRPr lang="en-US" dirty="0"/>
          </a:p>
          <a:p>
            <a:r>
              <a:rPr lang="en-US" dirty="0">
                <a:solidFill>
                  <a:srgbClr val="0070C0"/>
                </a:solidFill>
              </a:rPr>
              <a:t>def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 err="1">
                <a:solidFill>
                  <a:srgbClr val="0000FF"/>
                </a:solidFill>
              </a:rPr>
              <a:t>SubdivideTriangle</a:t>
            </a:r>
            <a:r>
              <a:rPr lang="en-US" dirty="0"/>
              <a:t>(A, B, C, </a:t>
            </a:r>
            <a:r>
              <a:rPr lang="en-US" dirty="0" err="1"/>
              <a:t>levelRemained</a:t>
            </a:r>
            <a:r>
              <a:rPr lang="en-US" dirty="0"/>
              <a:t>):</a:t>
            </a:r>
          </a:p>
          <a:p>
            <a:r>
              <a:rPr lang="en-US" dirty="0"/>
              <a:t>    </a:t>
            </a:r>
            <a:r>
              <a:rPr lang="en-US" dirty="0">
                <a:solidFill>
                  <a:srgbClr val="0070C0"/>
                </a:solidFill>
              </a:rPr>
              <a:t>if </a:t>
            </a:r>
            <a:r>
              <a:rPr lang="en-US" dirty="0" err="1"/>
              <a:t>levelRemained</a:t>
            </a:r>
            <a:r>
              <a:rPr lang="en-US" dirty="0"/>
              <a:t> == 0:</a:t>
            </a:r>
          </a:p>
          <a:p>
            <a:r>
              <a:rPr lang="en-US" dirty="0"/>
              <a:t>        </a:t>
            </a:r>
            <a:r>
              <a:rPr lang="en-US" dirty="0" err="1"/>
              <a:t>mesh.Vertices.</a:t>
            </a:r>
            <a:r>
              <a:rPr lang="en-US" b="1" dirty="0" err="1"/>
              <a:t>Add</a:t>
            </a:r>
            <a:r>
              <a:rPr lang="en-US" dirty="0"/>
              <a:t>(A)</a:t>
            </a:r>
          </a:p>
          <a:p>
            <a:r>
              <a:rPr lang="en-US" dirty="0"/>
              <a:t>        </a:t>
            </a:r>
            <a:r>
              <a:rPr lang="en-US" dirty="0" err="1"/>
              <a:t>mesh.Vertices.</a:t>
            </a:r>
            <a:r>
              <a:rPr lang="en-US" b="1" dirty="0" err="1"/>
              <a:t>Add</a:t>
            </a:r>
            <a:r>
              <a:rPr lang="en-US" dirty="0"/>
              <a:t>(B)</a:t>
            </a:r>
          </a:p>
          <a:p>
            <a:r>
              <a:rPr lang="en-US" dirty="0"/>
              <a:t>        </a:t>
            </a:r>
            <a:r>
              <a:rPr lang="en-US" dirty="0" err="1"/>
              <a:t>mesh.Vertices.</a:t>
            </a:r>
            <a:r>
              <a:rPr lang="en-US" b="1" dirty="0" err="1"/>
              <a:t>Add</a:t>
            </a:r>
            <a:r>
              <a:rPr lang="en-US" dirty="0"/>
              <a:t>(C)</a:t>
            </a:r>
          </a:p>
          <a:p>
            <a:r>
              <a:rPr lang="en-US" dirty="0"/>
              <a:t>        f = </a:t>
            </a:r>
            <a:r>
              <a:rPr lang="en-US" dirty="0" err="1"/>
              <a:t>mesh.Vertices.Count</a:t>
            </a:r>
            <a:endParaRPr lang="en-US" dirty="0"/>
          </a:p>
          <a:p>
            <a:r>
              <a:rPr lang="en-US" dirty="0"/>
              <a:t>        </a:t>
            </a:r>
            <a:r>
              <a:rPr lang="en-US" dirty="0" err="1"/>
              <a:t>mesh.Faces.</a:t>
            </a:r>
            <a:r>
              <a:rPr lang="en-US" b="1" dirty="0" err="1"/>
              <a:t>AddFace</a:t>
            </a:r>
            <a:r>
              <a:rPr lang="en-US" dirty="0"/>
              <a:t>(f-3, f-2, f-1)</a:t>
            </a:r>
          </a:p>
          <a:p>
            <a:r>
              <a:rPr lang="en-US" dirty="0">
                <a:solidFill>
                  <a:srgbClr val="0070C0"/>
                </a:solidFill>
              </a:rPr>
              <a:t>	else</a:t>
            </a:r>
            <a:r>
              <a:rPr lang="en-US" dirty="0"/>
              <a:t>:</a:t>
            </a:r>
          </a:p>
          <a:p>
            <a:r>
              <a:rPr lang="en-US" dirty="0"/>
              <a:t>        M = </a:t>
            </a:r>
            <a:r>
              <a:rPr lang="en-US" dirty="0">
                <a:solidFill>
                  <a:srgbClr val="0000FF"/>
                </a:solidFill>
              </a:rPr>
              <a:t>0.5 * </a:t>
            </a:r>
            <a:r>
              <a:rPr lang="en-US" dirty="0"/>
              <a:t>(A + B)</a:t>
            </a:r>
          </a:p>
          <a:p>
            <a:r>
              <a:rPr lang="en-US" dirty="0"/>
              <a:t>        N = </a:t>
            </a:r>
            <a:r>
              <a:rPr lang="en-US" dirty="0">
                <a:solidFill>
                  <a:srgbClr val="0000FF"/>
                </a:solidFill>
              </a:rPr>
              <a:t>0.5 * </a:t>
            </a:r>
            <a:r>
              <a:rPr lang="en-US" dirty="0"/>
              <a:t>(B + C)</a:t>
            </a:r>
          </a:p>
          <a:p>
            <a:r>
              <a:rPr lang="en-US" dirty="0"/>
              <a:t>        Q = </a:t>
            </a:r>
            <a:r>
              <a:rPr lang="en-US" dirty="0">
                <a:solidFill>
                  <a:srgbClr val="0000FF"/>
                </a:solidFill>
              </a:rPr>
              <a:t>0.5 * </a:t>
            </a:r>
            <a:r>
              <a:rPr lang="en-US" dirty="0"/>
              <a:t>(C + A)</a:t>
            </a:r>
          </a:p>
          <a:p>
            <a:r>
              <a:rPr lang="en-US" dirty="0">
                <a:solidFill>
                  <a:srgbClr val="0000FF"/>
                </a:solidFill>
              </a:rPr>
              <a:t>        </a:t>
            </a:r>
            <a:r>
              <a:rPr lang="en-US" dirty="0" err="1">
                <a:solidFill>
                  <a:srgbClr val="0000FF"/>
                </a:solidFill>
              </a:rPr>
              <a:t>SubdivideTriangle</a:t>
            </a:r>
            <a:r>
              <a:rPr lang="en-US" dirty="0"/>
              <a:t>(A, M, Q, </a:t>
            </a:r>
            <a:r>
              <a:rPr lang="en-US" dirty="0" err="1"/>
              <a:t>levelRemained</a:t>
            </a:r>
            <a:r>
              <a:rPr lang="en-US" dirty="0"/>
              <a:t> - 1)</a:t>
            </a:r>
          </a:p>
          <a:p>
            <a:r>
              <a:rPr lang="en-US" dirty="0">
                <a:solidFill>
                  <a:srgbClr val="0000FF"/>
                </a:solidFill>
              </a:rPr>
              <a:t>        </a:t>
            </a:r>
            <a:r>
              <a:rPr lang="en-US" dirty="0" err="1">
                <a:solidFill>
                  <a:srgbClr val="0000FF"/>
                </a:solidFill>
              </a:rPr>
              <a:t>SubdivideTriangle</a:t>
            </a:r>
            <a:r>
              <a:rPr lang="en-US" dirty="0"/>
              <a:t>(M, B, N, </a:t>
            </a:r>
            <a:r>
              <a:rPr lang="en-US" dirty="0" err="1"/>
              <a:t>levelRemained</a:t>
            </a:r>
            <a:r>
              <a:rPr lang="en-US" dirty="0"/>
              <a:t> - 1)</a:t>
            </a:r>
          </a:p>
          <a:p>
            <a:r>
              <a:rPr lang="en-US" dirty="0"/>
              <a:t>        </a:t>
            </a:r>
            <a:r>
              <a:rPr lang="en-US" dirty="0" err="1">
                <a:solidFill>
                  <a:srgbClr val="0000FF"/>
                </a:solidFill>
              </a:rPr>
              <a:t>SubdivideTriangle</a:t>
            </a:r>
            <a:r>
              <a:rPr lang="en-US" dirty="0"/>
              <a:t>(Q, N, C, </a:t>
            </a:r>
            <a:r>
              <a:rPr lang="en-US" dirty="0" err="1"/>
              <a:t>levelRemained</a:t>
            </a:r>
            <a:r>
              <a:rPr lang="en-US" dirty="0"/>
              <a:t> - 1)</a:t>
            </a:r>
          </a:p>
          <a:p>
            <a:r>
              <a:rPr lang="en-US" dirty="0"/>
              <a:t>        </a:t>
            </a:r>
          </a:p>
          <a:p>
            <a:r>
              <a:rPr lang="en-US" dirty="0" err="1">
                <a:solidFill>
                  <a:srgbClr val="0000FF"/>
                </a:solidFill>
              </a:rPr>
              <a:t>SubdivideTriangle</a:t>
            </a:r>
            <a:r>
              <a:rPr lang="en-US" dirty="0"/>
              <a:t>(rg.Point3d(2,4,0), rg.Point3d(0,1,0), </a:t>
            </a:r>
          </a:p>
          <a:p>
            <a:r>
              <a:rPr lang="en-US" dirty="0"/>
              <a:t>                  rg.Point3d(3,0,0), 5 )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569910" y="59914"/>
            <a:ext cx="9981456" cy="585497"/>
          </a:xfrm>
        </p:spPr>
        <p:txBody>
          <a:bodyPr/>
          <a:lstStyle/>
          <a:p>
            <a:r>
              <a:rPr lang="en-US" dirty="0"/>
              <a:t>Live Example: </a:t>
            </a:r>
            <a:r>
              <a:rPr lang="en-US" dirty="0" err="1"/>
              <a:t>Sierpenski</a:t>
            </a:r>
            <a:r>
              <a:rPr lang="en-US" dirty="0"/>
              <a:t> triangle</a:t>
            </a:r>
          </a:p>
        </p:txBody>
      </p:sp>
      <p:cxnSp>
        <p:nvCxnSpPr>
          <p:cNvPr id="6" name="Straight Connector 5"/>
          <p:cNvCxnSpPr/>
          <p:nvPr/>
        </p:nvCxnSpPr>
        <p:spPr>
          <a:xfrm flipH="1">
            <a:off x="8715375" y="3467100"/>
            <a:ext cx="981075" cy="18669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8715375" y="5334000"/>
            <a:ext cx="2200275" cy="52387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9696450" y="3467100"/>
            <a:ext cx="1238250" cy="24003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9189720" y="4457700"/>
            <a:ext cx="1165860" cy="28956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9803606" y="4747260"/>
            <a:ext cx="551974" cy="85344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9189720" y="4457700"/>
            <a:ext cx="613886" cy="114300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/>
          <p:cNvSpPr/>
          <p:nvPr/>
        </p:nvSpPr>
        <p:spPr>
          <a:xfrm>
            <a:off x="9491799" y="2931915"/>
            <a:ext cx="409301" cy="4093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latin typeface="Segoe UI" panose="020B0502040204020203" pitchFamily="34" charset="0"/>
                <a:cs typeface="Segoe UI" panose="020B0502040204020203" pitchFamily="34" charset="0"/>
              </a:rPr>
              <a:t>A</a:t>
            </a:r>
          </a:p>
        </p:txBody>
      </p:sp>
      <p:sp>
        <p:nvSpPr>
          <p:cNvPr id="30" name="Oval 29"/>
          <p:cNvSpPr/>
          <p:nvPr/>
        </p:nvSpPr>
        <p:spPr>
          <a:xfrm>
            <a:off x="8282830" y="5334000"/>
            <a:ext cx="409301" cy="4093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latin typeface="Segoe UI" panose="020B0502040204020203" pitchFamily="34" charset="0"/>
                <a:cs typeface="Segoe UI" panose="020B0502040204020203" pitchFamily="34" charset="0"/>
              </a:rPr>
              <a:t>B</a:t>
            </a:r>
          </a:p>
        </p:txBody>
      </p:sp>
      <p:sp>
        <p:nvSpPr>
          <p:cNvPr id="31" name="Oval 30"/>
          <p:cNvSpPr/>
          <p:nvPr/>
        </p:nvSpPr>
        <p:spPr>
          <a:xfrm>
            <a:off x="11001074" y="5769018"/>
            <a:ext cx="409301" cy="4093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latin typeface="Segoe UI" panose="020B0502040204020203" pitchFamily="34" charset="0"/>
                <a:cs typeface="Segoe UI" panose="020B0502040204020203" pitchFamily="34" charset="0"/>
              </a:rPr>
              <a:t>C</a:t>
            </a:r>
          </a:p>
        </p:txBody>
      </p:sp>
      <p:sp>
        <p:nvSpPr>
          <p:cNvPr id="32" name="Oval 31"/>
          <p:cNvSpPr/>
          <p:nvPr/>
        </p:nvSpPr>
        <p:spPr>
          <a:xfrm>
            <a:off x="8680068" y="4162996"/>
            <a:ext cx="409301" cy="40930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latin typeface="Segoe UI" panose="020B0502040204020203" pitchFamily="34" charset="0"/>
                <a:cs typeface="Segoe UI" panose="020B0502040204020203" pitchFamily="34" charset="0"/>
              </a:rPr>
              <a:t>M</a:t>
            </a:r>
          </a:p>
        </p:txBody>
      </p:sp>
      <p:sp>
        <p:nvSpPr>
          <p:cNvPr id="33" name="Oval 32"/>
          <p:cNvSpPr/>
          <p:nvPr/>
        </p:nvSpPr>
        <p:spPr>
          <a:xfrm>
            <a:off x="9567999" y="5685609"/>
            <a:ext cx="409301" cy="40930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latin typeface="Segoe UI" panose="020B0502040204020203" pitchFamily="34" charset="0"/>
                <a:cs typeface="Segoe UI" panose="020B0502040204020203" pitchFamily="34" charset="0"/>
              </a:rPr>
              <a:t>N</a:t>
            </a:r>
          </a:p>
        </p:txBody>
      </p:sp>
      <p:sp>
        <p:nvSpPr>
          <p:cNvPr id="34" name="Oval 33"/>
          <p:cNvSpPr/>
          <p:nvPr/>
        </p:nvSpPr>
        <p:spPr>
          <a:xfrm>
            <a:off x="10514196" y="4400550"/>
            <a:ext cx="409301" cy="40930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latin typeface="Segoe UI" panose="020B0502040204020203" pitchFamily="34" charset="0"/>
                <a:cs typeface="Segoe UI" panose="020B0502040204020203" pitchFamily="34" charset="0"/>
              </a:rPr>
              <a:t>Q</a:t>
            </a:r>
          </a:p>
        </p:txBody>
      </p:sp>
    </p:spTree>
    <p:extLst>
      <p:ext uri="{BB962C8B-B14F-4D97-AF65-F5344CB8AC3E}">
        <p14:creationId xmlns:p14="http://schemas.microsoft.com/office/powerpoint/2010/main" val="1178120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8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8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8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8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8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 animBg="1"/>
      <p:bldP spid="28" grpId="0" animBg="1"/>
      <p:bldP spid="30" grpId="0" animBg="1"/>
      <p:bldP spid="31" grpId="0" animBg="1"/>
      <p:bldP spid="32" grpId="0" animBg="1"/>
      <p:bldP spid="33" grpId="0" animBg="1"/>
      <p:bldP spid="3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24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1416" y="303254"/>
            <a:ext cx="9981456" cy="585497"/>
          </a:xfrm>
        </p:spPr>
        <p:txBody>
          <a:bodyPr/>
          <a:lstStyle/>
          <a:p>
            <a:r>
              <a:rPr lang="en-US" dirty="0"/>
              <a:t>A recursive joke from Google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2511" y="1062178"/>
            <a:ext cx="7657429" cy="556523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00250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25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Live Example: Tree growth</a:t>
            </a:r>
          </a:p>
        </p:txBody>
      </p:sp>
      <p:sp>
        <p:nvSpPr>
          <p:cNvPr id="3" name="Rectangle 2"/>
          <p:cNvSpPr/>
          <p:nvPr/>
        </p:nvSpPr>
        <p:spPr>
          <a:xfrm>
            <a:off x="662791" y="1689232"/>
            <a:ext cx="4728359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L-System invented by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Lindenmayer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(1968)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A formal way to describe the growth of tree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Based on the so-called “parallel rewriting system”: essentially a set of recursive rules, optionally with adjustable parameters and some randomness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Can realistically generate the shape (morphology) of many trees/plants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050" name="Picture 2" descr="https://upload.wikimedia.org/wikipedia/commons/7/74/Dragon_tree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1150" y="1595926"/>
            <a:ext cx="6357500" cy="4561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5940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26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1416" y="138290"/>
            <a:ext cx="9981456" cy="585497"/>
          </a:xfrm>
        </p:spPr>
        <p:txBody>
          <a:bodyPr/>
          <a:lstStyle/>
          <a:p>
            <a:r>
              <a:rPr lang="en-US" dirty="0"/>
              <a:t>Live Example: Tree growth</a:t>
            </a:r>
          </a:p>
        </p:txBody>
      </p:sp>
      <p:sp>
        <p:nvSpPr>
          <p:cNvPr id="44" name="Title 1"/>
          <p:cNvSpPr txBox="1">
            <a:spLocks/>
          </p:cNvSpPr>
          <p:nvPr/>
        </p:nvSpPr>
        <p:spPr>
          <a:xfrm>
            <a:off x="499125" y="658490"/>
            <a:ext cx="9981456" cy="58043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500" b="1" i="0" kern="1200" baseline="0">
                <a:solidFill>
                  <a:schemeClr val="tx2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000" b="0" dirty="0"/>
              <a:t>Step 1: Defining a branching recursive function</a:t>
            </a:r>
            <a:endParaRPr lang="en-US" sz="2000" b="0" dirty="0">
              <a:solidFill>
                <a:srgbClr val="B04A0E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9833" y="1364996"/>
            <a:ext cx="6219642" cy="5369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505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4"/>
          <p:cNvSpPr>
            <a:spLocks noGrp="1"/>
          </p:cNvSpPr>
          <p:nvPr>
            <p:ph idx="13"/>
          </p:nvPr>
        </p:nvSpPr>
        <p:spPr>
          <a:xfrm>
            <a:off x="570687" y="1225469"/>
            <a:ext cx="11149536" cy="5461577"/>
          </a:xfrm>
        </p:spPr>
        <p:txBody>
          <a:bodyPr>
            <a:noAutofit/>
          </a:bodyPr>
          <a:lstStyle/>
          <a:p>
            <a:r>
              <a:rPr lang="en-US" sz="1500" dirty="0">
                <a:solidFill>
                  <a:srgbClr val="0070C0"/>
                </a:solidFill>
              </a:rPr>
              <a:t>import</a:t>
            </a:r>
            <a:r>
              <a:rPr lang="en-US" sz="1500" dirty="0"/>
              <a:t> </a:t>
            </a:r>
            <a:r>
              <a:rPr lang="en-US" sz="1500" dirty="0" err="1"/>
              <a:t>Rhino.Geometry</a:t>
            </a:r>
            <a:r>
              <a:rPr lang="en-US" sz="1500" dirty="0"/>
              <a:t> </a:t>
            </a:r>
            <a:r>
              <a:rPr lang="en-US" sz="1500" dirty="0">
                <a:solidFill>
                  <a:srgbClr val="0070C0"/>
                </a:solidFill>
              </a:rPr>
              <a:t>as</a:t>
            </a:r>
            <a:r>
              <a:rPr lang="en-US" sz="1500" dirty="0"/>
              <a:t> </a:t>
            </a:r>
            <a:r>
              <a:rPr lang="en-US" sz="1500" dirty="0" err="1"/>
              <a:t>rg</a:t>
            </a:r>
            <a:endParaRPr lang="en-US" sz="1500" dirty="0"/>
          </a:p>
          <a:p>
            <a:endParaRPr lang="en-GB" sz="1500" dirty="0"/>
          </a:p>
          <a:p>
            <a:r>
              <a:rPr lang="en-GB" sz="1500" dirty="0"/>
              <a:t>branches = []</a:t>
            </a:r>
          </a:p>
          <a:p>
            <a:endParaRPr lang="en-GB" sz="1500" dirty="0"/>
          </a:p>
          <a:p>
            <a:r>
              <a:rPr lang="en-US" sz="1500" dirty="0">
                <a:solidFill>
                  <a:srgbClr val="0070C0"/>
                </a:solidFill>
              </a:rPr>
              <a:t>def</a:t>
            </a:r>
            <a:r>
              <a:rPr lang="en-US" sz="1500" dirty="0"/>
              <a:t> </a:t>
            </a:r>
            <a:r>
              <a:rPr lang="en-US" sz="1500" dirty="0">
                <a:solidFill>
                  <a:srgbClr val="0000FF"/>
                </a:solidFill>
              </a:rPr>
              <a:t>Branch</a:t>
            </a:r>
            <a:r>
              <a:rPr lang="en-US" sz="1500" dirty="0"/>
              <a:t>(</a:t>
            </a:r>
            <a:r>
              <a:rPr lang="en-US" sz="1500" dirty="0" err="1"/>
              <a:t>startPos</a:t>
            </a:r>
            <a:r>
              <a:rPr lang="en-US" sz="1500" dirty="0"/>
              <a:t>, </a:t>
            </a:r>
            <a:r>
              <a:rPr lang="en-US" sz="1500" dirty="0" err="1"/>
              <a:t>dir</a:t>
            </a:r>
            <a:r>
              <a:rPr lang="en-US" sz="1500" dirty="0"/>
              <a:t>, </a:t>
            </a:r>
            <a:r>
              <a:rPr lang="en-US" sz="1500" dirty="0" err="1"/>
              <a:t>levelRemained</a:t>
            </a:r>
            <a:r>
              <a:rPr lang="en-US" sz="1500" dirty="0"/>
              <a:t>):</a:t>
            </a:r>
          </a:p>
          <a:p>
            <a:r>
              <a:rPr lang="en-GB" sz="1500" dirty="0"/>
              <a:t>    </a:t>
            </a:r>
            <a:r>
              <a:rPr lang="en-GB" sz="1500" dirty="0" err="1"/>
              <a:t>endPos</a:t>
            </a:r>
            <a:r>
              <a:rPr lang="en-GB" sz="1500" dirty="0"/>
              <a:t> = </a:t>
            </a:r>
            <a:r>
              <a:rPr lang="en-GB" sz="1500" dirty="0" err="1"/>
              <a:t>startPos</a:t>
            </a:r>
            <a:r>
              <a:rPr lang="en-GB" sz="1500" dirty="0"/>
              <a:t> + </a:t>
            </a:r>
            <a:r>
              <a:rPr lang="en-GB" sz="1500" dirty="0" err="1"/>
              <a:t>dir</a:t>
            </a:r>
            <a:endParaRPr lang="en-GB" sz="1500" dirty="0"/>
          </a:p>
          <a:p>
            <a:r>
              <a:rPr lang="en-GB" sz="1500" dirty="0"/>
              <a:t>    </a:t>
            </a:r>
            <a:r>
              <a:rPr lang="en-GB" sz="1500" dirty="0" err="1"/>
              <a:t>branches.</a:t>
            </a:r>
            <a:r>
              <a:rPr lang="en-GB" sz="1500" dirty="0" err="1">
                <a:solidFill>
                  <a:srgbClr val="0000FF"/>
                </a:solidFill>
              </a:rPr>
              <a:t>append</a:t>
            </a:r>
            <a:r>
              <a:rPr lang="en-GB" sz="1500" dirty="0"/>
              <a:t>(</a:t>
            </a:r>
            <a:r>
              <a:rPr lang="en-GB" sz="1500" dirty="0" err="1"/>
              <a:t>rg.</a:t>
            </a:r>
            <a:r>
              <a:rPr lang="en-GB" sz="1500" dirty="0" err="1">
                <a:solidFill>
                  <a:srgbClr val="0000FF"/>
                </a:solidFill>
              </a:rPr>
              <a:t>Line</a:t>
            </a:r>
            <a:r>
              <a:rPr lang="en-GB" sz="1500" dirty="0"/>
              <a:t>(</a:t>
            </a:r>
            <a:r>
              <a:rPr lang="en-GB" sz="1500" dirty="0" err="1"/>
              <a:t>startPos</a:t>
            </a:r>
            <a:r>
              <a:rPr lang="en-GB" sz="1500" dirty="0"/>
              <a:t>, </a:t>
            </a:r>
            <a:r>
              <a:rPr lang="en-GB" sz="1500" dirty="0" err="1"/>
              <a:t>endPos</a:t>
            </a:r>
            <a:r>
              <a:rPr lang="en-GB" sz="1500" dirty="0"/>
              <a:t>))</a:t>
            </a:r>
          </a:p>
          <a:p>
            <a:r>
              <a:rPr lang="en-GB" sz="1500" dirty="0"/>
              <a:t>    </a:t>
            </a:r>
          </a:p>
          <a:p>
            <a:r>
              <a:rPr lang="en-GB" sz="1500" dirty="0"/>
              <a:t>    </a:t>
            </a:r>
            <a:r>
              <a:rPr lang="en-GB" sz="1500" dirty="0">
                <a:solidFill>
                  <a:srgbClr val="0070C0"/>
                </a:solidFill>
              </a:rPr>
              <a:t>if</a:t>
            </a:r>
            <a:r>
              <a:rPr lang="en-GB" sz="1500" dirty="0"/>
              <a:t> (</a:t>
            </a:r>
            <a:r>
              <a:rPr lang="en-GB" sz="1500" dirty="0" err="1"/>
              <a:t>levelRemained</a:t>
            </a:r>
            <a:r>
              <a:rPr lang="en-GB" sz="1500" dirty="0"/>
              <a:t> &gt; 0):</a:t>
            </a:r>
          </a:p>
          <a:p>
            <a:r>
              <a:rPr lang="en-GB" sz="1500" dirty="0"/>
              <a:t>        </a:t>
            </a:r>
            <a:r>
              <a:rPr lang="en-GB" sz="1500" dirty="0" err="1"/>
              <a:t>normalPlane</a:t>
            </a:r>
            <a:r>
              <a:rPr lang="en-GB" sz="1500" dirty="0"/>
              <a:t> = </a:t>
            </a:r>
            <a:r>
              <a:rPr lang="en-GB" sz="1500" dirty="0" err="1"/>
              <a:t>rg.</a:t>
            </a:r>
            <a:r>
              <a:rPr lang="en-GB" sz="1500" dirty="0" err="1">
                <a:solidFill>
                  <a:srgbClr val="0000FF"/>
                </a:solidFill>
              </a:rPr>
              <a:t>Plane</a:t>
            </a:r>
            <a:r>
              <a:rPr lang="en-GB" sz="1500" dirty="0"/>
              <a:t>(</a:t>
            </a:r>
            <a:r>
              <a:rPr lang="en-GB" sz="1500" dirty="0" err="1"/>
              <a:t>endPos</a:t>
            </a:r>
            <a:r>
              <a:rPr lang="en-GB" sz="1500" dirty="0"/>
              <a:t>, </a:t>
            </a:r>
            <a:r>
              <a:rPr lang="en-GB" sz="1500" dirty="0" err="1"/>
              <a:t>dir</a:t>
            </a:r>
            <a:r>
              <a:rPr lang="en-GB" sz="1500" dirty="0"/>
              <a:t>)</a:t>
            </a:r>
          </a:p>
          <a:p>
            <a:endParaRPr lang="en-GB" sz="1500" dirty="0"/>
          </a:p>
          <a:p>
            <a:r>
              <a:rPr lang="en-GB" sz="1500" dirty="0"/>
              <a:t>        </a:t>
            </a:r>
            <a:r>
              <a:rPr lang="en-GB" sz="1500" dirty="0" err="1"/>
              <a:t>leftBranchDir</a:t>
            </a:r>
            <a:r>
              <a:rPr lang="en-GB" sz="1500" dirty="0"/>
              <a:t> = rg.</a:t>
            </a:r>
            <a:r>
              <a:rPr lang="en-GB" sz="1500" dirty="0">
                <a:solidFill>
                  <a:srgbClr val="0000FF"/>
                </a:solidFill>
              </a:rPr>
              <a:t>Vector3d</a:t>
            </a:r>
            <a:r>
              <a:rPr lang="en-GB" sz="1500" dirty="0"/>
              <a:t>(</a:t>
            </a:r>
            <a:r>
              <a:rPr lang="en-GB" sz="1500" dirty="0" err="1"/>
              <a:t>dir</a:t>
            </a:r>
            <a:r>
              <a:rPr lang="en-GB" sz="1500" dirty="0"/>
              <a:t>)</a:t>
            </a:r>
          </a:p>
          <a:p>
            <a:r>
              <a:rPr lang="en-GB" sz="1500" dirty="0"/>
              <a:t>        </a:t>
            </a:r>
            <a:r>
              <a:rPr lang="en-GB" sz="1500" dirty="0" err="1"/>
              <a:t>leftBranchDir.</a:t>
            </a:r>
            <a:r>
              <a:rPr lang="en-GB" sz="1500" dirty="0" err="1">
                <a:solidFill>
                  <a:srgbClr val="0000FF"/>
                </a:solidFill>
              </a:rPr>
              <a:t>Rotate</a:t>
            </a:r>
            <a:r>
              <a:rPr lang="en-GB" sz="1500" dirty="0"/>
              <a:t>(-</a:t>
            </a:r>
            <a:r>
              <a:rPr lang="en-GB" sz="1500" dirty="0" err="1"/>
              <a:t>iSpreadAngle</a:t>
            </a:r>
            <a:r>
              <a:rPr lang="en-GB" sz="1500" dirty="0"/>
              <a:t>, </a:t>
            </a:r>
            <a:r>
              <a:rPr lang="en-GB" sz="1500" dirty="0" err="1"/>
              <a:t>normalPlane.XAxis</a:t>
            </a:r>
            <a:r>
              <a:rPr lang="en-GB" sz="1500" dirty="0"/>
              <a:t>)</a:t>
            </a:r>
          </a:p>
          <a:p>
            <a:r>
              <a:rPr lang="en-GB" sz="1500" dirty="0"/>
              <a:t>        </a:t>
            </a:r>
            <a:r>
              <a:rPr lang="en-GB" sz="1500" dirty="0" err="1"/>
              <a:t>leftBranchDir</a:t>
            </a:r>
            <a:r>
              <a:rPr lang="en-GB" sz="1500" dirty="0"/>
              <a:t> *= </a:t>
            </a:r>
            <a:r>
              <a:rPr lang="en-GB" sz="1500" dirty="0" err="1"/>
              <a:t>iShrink</a:t>
            </a:r>
            <a:endParaRPr lang="en-GB" sz="1500" dirty="0"/>
          </a:p>
          <a:p>
            <a:r>
              <a:rPr lang="en-US" sz="1500" dirty="0"/>
              <a:t>        </a:t>
            </a:r>
            <a:r>
              <a:rPr lang="en-US" sz="1500" dirty="0">
                <a:solidFill>
                  <a:srgbClr val="0000FF"/>
                </a:solidFill>
              </a:rPr>
              <a:t>Branch</a:t>
            </a:r>
            <a:r>
              <a:rPr lang="en-US" sz="1500" dirty="0"/>
              <a:t>(</a:t>
            </a:r>
            <a:r>
              <a:rPr lang="en-US" sz="1500" dirty="0" err="1"/>
              <a:t>endPos</a:t>
            </a:r>
            <a:r>
              <a:rPr lang="en-US" sz="1500" dirty="0"/>
              <a:t>, </a:t>
            </a:r>
            <a:r>
              <a:rPr lang="en-US" sz="1500" dirty="0" err="1"/>
              <a:t>leftBranchDir</a:t>
            </a:r>
            <a:r>
              <a:rPr lang="en-US" sz="1500" dirty="0"/>
              <a:t>, </a:t>
            </a:r>
            <a:r>
              <a:rPr lang="en-US" sz="1500" dirty="0" err="1"/>
              <a:t>levelRemained</a:t>
            </a:r>
            <a:r>
              <a:rPr lang="en-US" sz="1500" dirty="0"/>
              <a:t> - 1)</a:t>
            </a:r>
          </a:p>
          <a:p>
            <a:endParaRPr lang="en-US" sz="1500" dirty="0"/>
          </a:p>
          <a:p>
            <a:r>
              <a:rPr lang="en-GB" sz="1500" dirty="0"/>
              <a:t>        </a:t>
            </a:r>
            <a:r>
              <a:rPr lang="en-GB" sz="1500" dirty="0" err="1"/>
              <a:t>rightBranchDir</a:t>
            </a:r>
            <a:r>
              <a:rPr lang="en-GB" sz="1500" dirty="0"/>
              <a:t> = rg.</a:t>
            </a:r>
            <a:r>
              <a:rPr lang="en-GB" sz="1500" dirty="0">
                <a:solidFill>
                  <a:srgbClr val="0000FF"/>
                </a:solidFill>
              </a:rPr>
              <a:t>Vector3d</a:t>
            </a:r>
            <a:r>
              <a:rPr lang="en-GB" sz="1500" dirty="0"/>
              <a:t>(</a:t>
            </a:r>
            <a:r>
              <a:rPr lang="en-GB" sz="1500" dirty="0" err="1"/>
              <a:t>dir</a:t>
            </a:r>
            <a:r>
              <a:rPr lang="en-GB" sz="1500" dirty="0"/>
              <a:t>)</a:t>
            </a:r>
          </a:p>
          <a:p>
            <a:r>
              <a:rPr lang="en-US" sz="1500" dirty="0"/>
              <a:t>        </a:t>
            </a:r>
            <a:r>
              <a:rPr lang="en-US" sz="1500" dirty="0" err="1"/>
              <a:t>rightBranchDir.</a:t>
            </a:r>
            <a:r>
              <a:rPr lang="en-US" sz="1500" dirty="0" err="1">
                <a:solidFill>
                  <a:srgbClr val="0000FF"/>
                </a:solidFill>
              </a:rPr>
              <a:t>Rotate</a:t>
            </a:r>
            <a:r>
              <a:rPr lang="en-US" sz="1500" dirty="0"/>
              <a:t>(</a:t>
            </a:r>
            <a:r>
              <a:rPr lang="en-US" sz="1500" dirty="0" err="1"/>
              <a:t>iSpreadAngle</a:t>
            </a:r>
            <a:r>
              <a:rPr lang="en-US" sz="1500" dirty="0"/>
              <a:t>, </a:t>
            </a:r>
            <a:r>
              <a:rPr lang="en-US" sz="1500" dirty="0" err="1"/>
              <a:t>normalPlane.XAxis</a:t>
            </a:r>
            <a:r>
              <a:rPr lang="en-US" sz="1500" dirty="0"/>
              <a:t>)</a:t>
            </a:r>
          </a:p>
          <a:p>
            <a:r>
              <a:rPr lang="en-GB" sz="1500" dirty="0"/>
              <a:t>        </a:t>
            </a:r>
            <a:r>
              <a:rPr lang="en-GB" sz="1500" dirty="0" err="1"/>
              <a:t>rightBranchDir</a:t>
            </a:r>
            <a:r>
              <a:rPr lang="en-GB" sz="1500" dirty="0"/>
              <a:t> *= </a:t>
            </a:r>
            <a:r>
              <a:rPr lang="en-GB" sz="1500" dirty="0" err="1"/>
              <a:t>iShrink</a:t>
            </a:r>
            <a:endParaRPr lang="en-GB" sz="1500" dirty="0"/>
          </a:p>
          <a:p>
            <a:r>
              <a:rPr lang="en-US" sz="1500" dirty="0"/>
              <a:t>        </a:t>
            </a:r>
            <a:r>
              <a:rPr lang="en-US" sz="1500" dirty="0">
                <a:solidFill>
                  <a:srgbClr val="0000FF"/>
                </a:solidFill>
              </a:rPr>
              <a:t>Branch</a:t>
            </a:r>
            <a:r>
              <a:rPr lang="en-US" sz="1500" dirty="0"/>
              <a:t>(</a:t>
            </a:r>
            <a:r>
              <a:rPr lang="en-US" sz="1500" dirty="0" err="1"/>
              <a:t>endPos</a:t>
            </a:r>
            <a:r>
              <a:rPr lang="en-US" sz="1500" dirty="0"/>
              <a:t>, </a:t>
            </a:r>
            <a:r>
              <a:rPr lang="en-US" sz="1500" dirty="0" err="1"/>
              <a:t>rightBranchDir</a:t>
            </a:r>
            <a:r>
              <a:rPr lang="en-US" sz="1500" dirty="0"/>
              <a:t>, </a:t>
            </a:r>
            <a:r>
              <a:rPr lang="en-US" sz="1500" dirty="0" err="1"/>
              <a:t>levelRemained</a:t>
            </a:r>
            <a:r>
              <a:rPr lang="en-US" sz="1500" dirty="0"/>
              <a:t> - 1)</a:t>
            </a:r>
          </a:p>
          <a:p>
            <a:endParaRPr lang="en-GB" sz="1500" dirty="0"/>
          </a:p>
          <a:p>
            <a:r>
              <a:rPr lang="en-GB" sz="1500" dirty="0">
                <a:solidFill>
                  <a:srgbClr val="0000FF"/>
                </a:solidFill>
              </a:rPr>
              <a:t>Branch</a:t>
            </a:r>
            <a:r>
              <a:rPr lang="en-GB" sz="1500" dirty="0"/>
              <a:t>(</a:t>
            </a:r>
            <a:r>
              <a:rPr lang="en-GB" sz="1500" dirty="0" err="1"/>
              <a:t>iRootPosition</a:t>
            </a:r>
            <a:r>
              <a:rPr lang="en-GB" sz="1500" dirty="0"/>
              <a:t>, </a:t>
            </a:r>
            <a:r>
              <a:rPr lang="en-GB" sz="1500" dirty="0" err="1"/>
              <a:t>iRootDirection</a:t>
            </a:r>
            <a:r>
              <a:rPr lang="en-GB" sz="1500" dirty="0"/>
              <a:t>, 10)</a:t>
            </a:r>
          </a:p>
          <a:p>
            <a:endParaRPr lang="en-GB" sz="1500" dirty="0"/>
          </a:p>
          <a:p>
            <a:endParaRPr lang="en-GB" sz="1500" dirty="0"/>
          </a:p>
          <a:p>
            <a:endParaRPr lang="en-GB" sz="1500" dirty="0"/>
          </a:p>
          <a:p>
            <a:endParaRPr lang="en-US" sz="1500" dirty="0"/>
          </a:p>
        </p:txBody>
      </p:sp>
      <p:cxnSp>
        <p:nvCxnSpPr>
          <p:cNvPr id="17" name="Straight Connector 16"/>
          <p:cNvCxnSpPr>
            <a:cxnSpLocks/>
          </p:cNvCxnSpPr>
          <p:nvPr/>
        </p:nvCxnSpPr>
        <p:spPr>
          <a:xfrm>
            <a:off x="8282938" y="2983380"/>
            <a:ext cx="1958342" cy="777578"/>
          </a:xfrm>
          <a:prstGeom prst="line">
            <a:avLst/>
          </a:prstGeom>
          <a:ln w="28575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27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1416" y="138290"/>
            <a:ext cx="9981456" cy="585497"/>
          </a:xfrm>
        </p:spPr>
        <p:txBody>
          <a:bodyPr/>
          <a:lstStyle/>
          <a:p>
            <a:r>
              <a:rPr lang="en-US" dirty="0"/>
              <a:t>Live Example: Tree growth</a:t>
            </a:r>
          </a:p>
        </p:txBody>
      </p:sp>
      <p:cxnSp>
        <p:nvCxnSpPr>
          <p:cNvPr id="10" name="Straight Arrow Connector 9"/>
          <p:cNvCxnSpPr>
            <a:cxnSpLocks/>
          </p:cNvCxnSpPr>
          <p:nvPr/>
        </p:nvCxnSpPr>
        <p:spPr>
          <a:xfrm flipV="1">
            <a:off x="8670897" y="3442916"/>
            <a:ext cx="560567" cy="1476687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Oval 7"/>
          <p:cNvSpPr/>
          <p:nvPr/>
        </p:nvSpPr>
        <p:spPr>
          <a:xfrm>
            <a:off x="8591384" y="4840090"/>
            <a:ext cx="159026" cy="15902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Speech Bubble: Rectangle with Corners Rounded 10"/>
          <p:cNvSpPr/>
          <p:nvPr/>
        </p:nvSpPr>
        <p:spPr>
          <a:xfrm>
            <a:off x="8591384" y="5331923"/>
            <a:ext cx="1105234" cy="349857"/>
          </a:xfrm>
          <a:prstGeom prst="wedgeRoundRectCallout">
            <a:avLst>
              <a:gd name="adj1" fmla="val -36676"/>
              <a:gd name="adj2" fmla="val -128409"/>
              <a:gd name="adj3" fmla="val 16667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latin typeface="PragmataPro" panose="02000509030000020004" pitchFamily="49" charset="0"/>
                <a:cs typeface="PragmataPro" panose="02000509030000020004" pitchFamily="49" charset="0"/>
              </a:rPr>
              <a:t>startPos</a:t>
            </a:r>
            <a:endParaRPr lang="en-GB" sz="1600" dirty="0">
              <a:latin typeface="PragmataPro" panose="02000509030000020004" pitchFamily="49" charset="0"/>
              <a:cs typeface="PragmataPro" panose="02000509030000020004" pitchFamily="49" charset="0"/>
            </a:endParaRPr>
          </a:p>
        </p:txBody>
      </p:sp>
      <p:sp>
        <p:nvSpPr>
          <p:cNvPr id="13" name="Speech Bubble: Rectangle with Corners Rounded 12"/>
          <p:cNvSpPr/>
          <p:nvPr/>
        </p:nvSpPr>
        <p:spPr>
          <a:xfrm>
            <a:off x="7840316" y="4084089"/>
            <a:ext cx="667909" cy="349857"/>
          </a:xfrm>
          <a:prstGeom prst="wedgeRoundRectCallout">
            <a:avLst>
              <a:gd name="adj1" fmla="val 84687"/>
              <a:gd name="adj2" fmla="val 53409"/>
              <a:gd name="adj3" fmla="val 16667"/>
            </a:avLst>
          </a:prstGeom>
          <a:solidFill>
            <a:srgbClr val="0070C0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latin typeface="PragmataPro" panose="02000509030000020004" pitchFamily="49" charset="0"/>
                <a:cs typeface="PragmataPro" panose="02000509030000020004" pitchFamily="49" charset="0"/>
              </a:rPr>
              <a:t>dir</a:t>
            </a:r>
            <a:endParaRPr lang="en-GB" sz="1600" dirty="0">
              <a:latin typeface="PragmataPro" panose="02000509030000020004" pitchFamily="49" charset="0"/>
              <a:cs typeface="PragmataPro" panose="02000509030000020004" pitchFamily="49" charset="0"/>
            </a:endParaRPr>
          </a:p>
        </p:txBody>
      </p:sp>
      <p:sp>
        <p:nvSpPr>
          <p:cNvPr id="15" name="Speech Bubble: Rectangle with Corners Rounded 14"/>
          <p:cNvSpPr/>
          <p:nvPr/>
        </p:nvSpPr>
        <p:spPr>
          <a:xfrm>
            <a:off x="9349409" y="3902337"/>
            <a:ext cx="899822" cy="349857"/>
          </a:xfrm>
          <a:prstGeom prst="wedgeRoundRectCallout">
            <a:avLst>
              <a:gd name="adj1" fmla="val -52807"/>
              <a:gd name="adj2" fmla="val -171592"/>
              <a:gd name="adj3" fmla="val 16667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latin typeface="PragmataPro" panose="02000509030000020004" pitchFamily="49" charset="0"/>
                <a:cs typeface="PragmataPro" panose="02000509030000020004" pitchFamily="49" charset="0"/>
              </a:rPr>
              <a:t>endPos</a:t>
            </a:r>
            <a:endParaRPr lang="en-GB" sz="1600" dirty="0">
              <a:latin typeface="PragmataPro" panose="02000509030000020004" pitchFamily="49" charset="0"/>
              <a:cs typeface="PragmataPro" panose="02000509030000020004" pitchFamily="49" charset="0"/>
            </a:endParaRPr>
          </a:p>
        </p:txBody>
      </p:sp>
      <p:sp>
        <p:nvSpPr>
          <p:cNvPr id="22" name="Speech Bubble: Rectangle with Corners Rounded 21"/>
          <p:cNvSpPr/>
          <p:nvPr/>
        </p:nvSpPr>
        <p:spPr>
          <a:xfrm>
            <a:off x="6889140" y="3352473"/>
            <a:ext cx="1456414" cy="349857"/>
          </a:xfrm>
          <a:prstGeom prst="wedgeRoundRectCallout">
            <a:avLst>
              <a:gd name="adj1" fmla="val 54199"/>
              <a:gd name="adj2" fmla="val -112501"/>
              <a:gd name="adj3" fmla="val 16667"/>
            </a:avLst>
          </a:prstGeom>
          <a:solidFill>
            <a:srgbClr val="00B050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latin typeface="PragmataPro" panose="02000509030000020004" pitchFamily="49" charset="0"/>
                <a:cs typeface="PragmataPro" panose="02000509030000020004" pitchFamily="49" charset="0"/>
              </a:rPr>
              <a:t>normalPlane</a:t>
            </a:r>
            <a:endParaRPr lang="en-GB" sz="1600" dirty="0">
              <a:latin typeface="PragmataPro" panose="02000509030000020004" pitchFamily="49" charset="0"/>
              <a:cs typeface="PragmataPro" panose="02000509030000020004" pitchFamily="49" charset="0"/>
            </a:endParaRPr>
          </a:p>
        </p:txBody>
      </p:sp>
      <p:cxnSp>
        <p:nvCxnSpPr>
          <p:cNvPr id="26" name="Straight Arrow Connector 25"/>
          <p:cNvCxnSpPr>
            <a:cxnSpLocks/>
          </p:cNvCxnSpPr>
          <p:nvPr/>
        </p:nvCxnSpPr>
        <p:spPr>
          <a:xfrm flipH="1" flipV="1">
            <a:off x="9144001" y="1922223"/>
            <a:ext cx="119267" cy="1434064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cxnSpLocks/>
          </p:cNvCxnSpPr>
          <p:nvPr/>
        </p:nvCxnSpPr>
        <p:spPr>
          <a:xfrm flipV="1">
            <a:off x="9263271" y="1712924"/>
            <a:ext cx="592368" cy="1650478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cxnSpLocks/>
          </p:cNvCxnSpPr>
          <p:nvPr/>
        </p:nvCxnSpPr>
        <p:spPr>
          <a:xfrm flipV="1">
            <a:off x="9263268" y="2353103"/>
            <a:ext cx="978012" cy="985210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Oval 13"/>
          <p:cNvSpPr/>
          <p:nvPr/>
        </p:nvSpPr>
        <p:spPr>
          <a:xfrm>
            <a:off x="9183755" y="3283889"/>
            <a:ext cx="159026" cy="15902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Speech Bubble: Rectangle with Corners Rounded 41"/>
          <p:cNvSpPr/>
          <p:nvPr/>
        </p:nvSpPr>
        <p:spPr>
          <a:xfrm>
            <a:off x="6889140" y="2233183"/>
            <a:ext cx="1619085" cy="349857"/>
          </a:xfrm>
          <a:prstGeom prst="wedgeRoundRectCallout">
            <a:avLst>
              <a:gd name="adj1" fmla="val 84687"/>
              <a:gd name="adj2" fmla="val 53409"/>
              <a:gd name="adj3" fmla="val 16667"/>
            </a:avLst>
          </a:prstGeom>
          <a:solidFill>
            <a:srgbClr val="0070C0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latin typeface="PragmataPro" panose="02000509030000020004" pitchFamily="49" charset="0"/>
                <a:cs typeface="PragmataPro" panose="02000509030000020004" pitchFamily="49" charset="0"/>
              </a:rPr>
              <a:t>leftBranchDir</a:t>
            </a:r>
            <a:endParaRPr lang="en-GB" sz="1600" dirty="0">
              <a:latin typeface="PragmataPro" panose="02000509030000020004" pitchFamily="49" charset="0"/>
              <a:cs typeface="PragmataPro" panose="02000509030000020004" pitchFamily="49" charset="0"/>
            </a:endParaRPr>
          </a:p>
        </p:txBody>
      </p:sp>
      <p:sp>
        <p:nvSpPr>
          <p:cNvPr id="43" name="Speech Bubble: Rectangle with Corners Rounded 42"/>
          <p:cNvSpPr/>
          <p:nvPr/>
        </p:nvSpPr>
        <p:spPr>
          <a:xfrm>
            <a:off x="9893415" y="3124181"/>
            <a:ext cx="1540562" cy="349857"/>
          </a:xfrm>
          <a:prstGeom prst="wedgeRoundRectCallout">
            <a:avLst>
              <a:gd name="adj1" fmla="val -41470"/>
              <a:gd name="adj2" fmla="val -153409"/>
              <a:gd name="adj3" fmla="val 16667"/>
            </a:avLst>
          </a:prstGeom>
          <a:solidFill>
            <a:srgbClr val="0070C0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latin typeface="PragmataPro" panose="02000509030000020004" pitchFamily="49" charset="0"/>
                <a:cs typeface="PragmataPro" panose="02000509030000020004" pitchFamily="49" charset="0"/>
              </a:rPr>
              <a:t>rightBranchDir</a:t>
            </a:r>
            <a:endParaRPr lang="en-GB" sz="1400" dirty="0">
              <a:latin typeface="PragmataPro" panose="02000509030000020004" pitchFamily="49" charset="0"/>
              <a:cs typeface="PragmataPro" panose="02000509030000020004" pitchFamily="49" charset="0"/>
            </a:endParaRPr>
          </a:p>
        </p:txBody>
      </p:sp>
      <p:sp>
        <p:nvSpPr>
          <p:cNvPr id="44" name="Title 1"/>
          <p:cNvSpPr txBox="1">
            <a:spLocks/>
          </p:cNvSpPr>
          <p:nvPr/>
        </p:nvSpPr>
        <p:spPr>
          <a:xfrm>
            <a:off x="499125" y="658490"/>
            <a:ext cx="9981456" cy="58043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500" b="1" i="0" kern="1200" baseline="0">
                <a:solidFill>
                  <a:schemeClr val="tx2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000" b="0" dirty="0"/>
              <a:t>Step 1: Defining a branching recursive function</a:t>
            </a:r>
            <a:endParaRPr lang="en-US" sz="2000" b="0" dirty="0">
              <a:solidFill>
                <a:srgbClr val="B04A0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9505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6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6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6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 animBg="1"/>
      <p:bldP spid="8" grpId="0" animBg="1"/>
      <p:bldP spid="11" grpId="0" animBg="1"/>
      <p:bldP spid="13" grpId="0" animBg="1"/>
      <p:bldP spid="15" grpId="0" animBg="1"/>
      <p:bldP spid="22" grpId="0" animBg="1"/>
      <p:bldP spid="14" grpId="0" animBg="1"/>
      <p:bldP spid="42" grpId="0" animBg="1"/>
      <p:bldP spid="43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4"/>
          <p:cNvSpPr>
            <a:spLocks noGrp="1"/>
          </p:cNvSpPr>
          <p:nvPr>
            <p:ph idx="13"/>
          </p:nvPr>
        </p:nvSpPr>
        <p:spPr>
          <a:xfrm>
            <a:off x="650199" y="1551473"/>
            <a:ext cx="10314649" cy="2082273"/>
          </a:xfrm>
        </p:spPr>
        <p:txBody>
          <a:bodyPr>
            <a:noAutofit/>
          </a:bodyPr>
          <a:lstStyle/>
          <a:p>
            <a:r>
              <a:rPr lang="en-US" sz="2000" dirty="0">
                <a:solidFill>
                  <a:srgbClr val="0070C0"/>
                </a:solidFill>
              </a:rPr>
              <a:t>def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0000FF"/>
                </a:solidFill>
              </a:rPr>
              <a:t>Branch</a:t>
            </a:r>
            <a:r>
              <a:rPr lang="en-US" sz="2000" dirty="0"/>
              <a:t>(</a:t>
            </a:r>
            <a:r>
              <a:rPr lang="en-US" sz="2000" dirty="0" err="1"/>
              <a:t>startPos</a:t>
            </a:r>
            <a:r>
              <a:rPr lang="en-US" sz="2000" dirty="0"/>
              <a:t>, </a:t>
            </a:r>
            <a:r>
              <a:rPr lang="en-US" sz="2000" dirty="0" err="1"/>
              <a:t>dir</a:t>
            </a:r>
            <a:r>
              <a:rPr lang="en-US" sz="2000" dirty="0"/>
              <a:t>, </a:t>
            </a:r>
            <a:r>
              <a:rPr lang="en-US" sz="2000" dirty="0" err="1"/>
              <a:t>levelRemained</a:t>
            </a:r>
            <a:r>
              <a:rPr lang="en-US" sz="2000" dirty="0"/>
              <a:t>):</a:t>
            </a:r>
          </a:p>
          <a:p>
            <a:r>
              <a:rPr lang="en-GB" sz="2000" dirty="0"/>
              <a:t>    ...  </a:t>
            </a:r>
          </a:p>
          <a:p>
            <a:r>
              <a:rPr lang="en-GB" sz="2000" dirty="0"/>
              <a:t>    </a:t>
            </a:r>
            <a:r>
              <a:rPr lang="en-GB" sz="2000" dirty="0">
                <a:solidFill>
                  <a:srgbClr val="0070C0"/>
                </a:solidFill>
              </a:rPr>
              <a:t>if</a:t>
            </a:r>
            <a:r>
              <a:rPr lang="en-GB" sz="2000" dirty="0"/>
              <a:t> (</a:t>
            </a:r>
            <a:r>
              <a:rPr lang="en-GB" sz="2000" dirty="0" err="1"/>
              <a:t>levelRemained</a:t>
            </a:r>
            <a:r>
              <a:rPr lang="en-GB" sz="2000" dirty="0"/>
              <a:t> &gt; 0):</a:t>
            </a:r>
          </a:p>
          <a:p>
            <a:r>
              <a:rPr lang="en-GB" sz="2000" dirty="0"/>
              <a:t>        </a:t>
            </a:r>
            <a:r>
              <a:rPr lang="en-GB" sz="2000" dirty="0" err="1"/>
              <a:t>normalPlane</a:t>
            </a:r>
            <a:r>
              <a:rPr lang="en-GB" sz="2000" dirty="0"/>
              <a:t> = </a:t>
            </a:r>
            <a:r>
              <a:rPr lang="en-GB" sz="2000" dirty="0" err="1"/>
              <a:t>rg.</a:t>
            </a:r>
            <a:r>
              <a:rPr lang="en-GB" sz="2000" dirty="0" err="1">
                <a:solidFill>
                  <a:srgbClr val="0000FF"/>
                </a:solidFill>
              </a:rPr>
              <a:t>Plane</a:t>
            </a:r>
            <a:r>
              <a:rPr lang="en-GB" sz="2000" dirty="0"/>
              <a:t>(</a:t>
            </a:r>
            <a:r>
              <a:rPr lang="en-GB" sz="2000" dirty="0" err="1"/>
              <a:t>endPos</a:t>
            </a:r>
            <a:r>
              <a:rPr lang="en-GB" sz="2000" dirty="0"/>
              <a:t>, </a:t>
            </a:r>
            <a:r>
              <a:rPr lang="en-GB" sz="2000" dirty="0" err="1"/>
              <a:t>dir</a:t>
            </a:r>
            <a:r>
              <a:rPr lang="en-GB" sz="2000" dirty="0"/>
              <a:t>)</a:t>
            </a:r>
          </a:p>
          <a:p>
            <a:r>
              <a:rPr lang="en-GB" sz="2000" dirty="0"/>
              <a:t>        </a:t>
            </a:r>
            <a:r>
              <a:rPr lang="en-GB" sz="2000" dirty="0" err="1"/>
              <a:t>normalPlane</a:t>
            </a:r>
            <a:r>
              <a:rPr lang="en-GB" sz="2000" dirty="0"/>
              <a:t> = </a:t>
            </a:r>
            <a:r>
              <a:rPr lang="en-GB" sz="2000" dirty="0" err="1"/>
              <a:t>rg.</a:t>
            </a:r>
            <a:r>
              <a:rPr lang="en-GB" sz="2000" dirty="0" err="1">
                <a:solidFill>
                  <a:srgbClr val="0000FF"/>
                </a:solidFill>
              </a:rPr>
              <a:t>Rotate</a:t>
            </a:r>
            <a:r>
              <a:rPr lang="en-GB" sz="2000" dirty="0"/>
              <a:t>(</a:t>
            </a:r>
            <a:r>
              <a:rPr lang="en-GB" sz="2000" dirty="0" err="1"/>
              <a:t>random.uniform</a:t>
            </a:r>
            <a:r>
              <a:rPr lang="en-GB" sz="2000" dirty="0"/>
              <a:t>(0, 3.14), </a:t>
            </a:r>
            <a:r>
              <a:rPr lang="en-GB" sz="2000" dirty="0" err="1"/>
              <a:t>normalPlane.ZAxis</a:t>
            </a:r>
            <a:r>
              <a:rPr lang="en-GB" sz="2000" dirty="0"/>
              <a:t>)</a:t>
            </a:r>
          </a:p>
          <a:p>
            <a:r>
              <a:rPr lang="en-GB" sz="2000" dirty="0"/>
              <a:t>        </a:t>
            </a:r>
            <a:r>
              <a:rPr lang="en-US" sz="2000" dirty="0"/>
              <a:t>...</a:t>
            </a:r>
            <a:endParaRPr lang="en-GB" sz="2000" dirty="0"/>
          </a:p>
          <a:p>
            <a:endParaRPr lang="en-GB" sz="2000" dirty="0"/>
          </a:p>
          <a:p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28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1416" y="138290"/>
            <a:ext cx="9981456" cy="585497"/>
          </a:xfrm>
        </p:spPr>
        <p:txBody>
          <a:bodyPr/>
          <a:lstStyle/>
          <a:p>
            <a:r>
              <a:rPr lang="en-US" dirty="0"/>
              <a:t>Live Example: Tree growth</a:t>
            </a:r>
          </a:p>
        </p:txBody>
      </p:sp>
      <p:sp>
        <p:nvSpPr>
          <p:cNvPr id="44" name="Title 1"/>
          <p:cNvSpPr txBox="1">
            <a:spLocks/>
          </p:cNvSpPr>
          <p:nvPr/>
        </p:nvSpPr>
        <p:spPr>
          <a:xfrm>
            <a:off x="499125" y="658490"/>
            <a:ext cx="9981456" cy="58043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500" b="1" i="0" kern="1200" baseline="0">
                <a:solidFill>
                  <a:schemeClr val="tx2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000" b="0" dirty="0"/>
              <a:t>Step 2: Adding a random twist to the normal plane</a:t>
            </a:r>
            <a:endParaRPr lang="en-US" sz="2000" b="0" dirty="0">
              <a:solidFill>
                <a:srgbClr val="B04A0E"/>
              </a:solidFill>
            </a:endParaRPr>
          </a:p>
        </p:txBody>
      </p:sp>
      <p:sp>
        <p:nvSpPr>
          <p:cNvPr id="20" name="Right Arrow 8"/>
          <p:cNvSpPr/>
          <p:nvPr/>
        </p:nvSpPr>
        <p:spPr>
          <a:xfrm>
            <a:off x="823479" y="2922851"/>
            <a:ext cx="952057" cy="2380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649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29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1416" y="138290"/>
            <a:ext cx="9981456" cy="585497"/>
          </a:xfrm>
        </p:spPr>
        <p:txBody>
          <a:bodyPr/>
          <a:lstStyle/>
          <a:p>
            <a:r>
              <a:rPr lang="en-US" dirty="0"/>
              <a:t>Live Example: Tree growth</a:t>
            </a:r>
          </a:p>
        </p:txBody>
      </p:sp>
      <p:sp>
        <p:nvSpPr>
          <p:cNvPr id="44" name="Title 1"/>
          <p:cNvSpPr txBox="1">
            <a:spLocks/>
          </p:cNvSpPr>
          <p:nvPr/>
        </p:nvSpPr>
        <p:spPr>
          <a:xfrm>
            <a:off x="499125" y="658490"/>
            <a:ext cx="9981456" cy="58043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500" b="1" i="0" kern="1200" baseline="0">
                <a:solidFill>
                  <a:schemeClr val="tx2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000" b="0" dirty="0"/>
              <a:t>Step 3: Adding random variations to the spread angles and shrink factor</a:t>
            </a:r>
            <a:endParaRPr lang="en-US" sz="2000" b="0" dirty="0">
              <a:solidFill>
                <a:srgbClr val="B04A0E"/>
              </a:solidFill>
            </a:endParaRPr>
          </a:p>
        </p:txBody>
      </p:sp>
      <p:sp>
        <p:nvSpPr>
          <p:cNvPr id="9" name="Content Placeholder 4"/>
          <p:cNvSpPr>
            <a:spLocks noGrp="1"/>
          </p:cNvSpPr>
          <p:nvPr>
            <p:ph idx="13"/>
          </p:nvPr>
        </p:nvSpPr>
        <p:spPr>
          <a:xfrm>
            <a:off x="570687" y="1225470"/>
            <a:ext cx="11149536" cy="5318454"/>
          </a:xfrm>
        </p:spPr>
        <p:txBody>
          <a:bodyPr>
            <a:noAutofit/>
          </a:bodyPr>
          <a:lstStyle/>
          <a:p>
            <a:r>
              <a:rPr lang="en-US" sz="1500" dirty="0">
                <a:solidFill>
                  <a:srgbClr val="0070C0"/>
                </a:solidFill>
              </a:rPr>
              <a:t>import</a:t>
            </a:r>
            <a:r>
              <a:rPr lang="en-US" sz="1500" dirty="0"/>
              <a:t> </a:t>
            </a:r>
            <a:r>
              <a:rPr lang="en-US" sz="1500" dirty="0" err="1"/>
              <a:t>Rhino.Geometry</a:t>
            </a:r>
            <a:r>
              <a:rPr lang="en-US" sz="1500" dirty="0"/>
              <a:t> </a:t>
            </a:r>
            <a:r>
              <a:rPr lang="en-US" sz="1500" dirty="0">
                <a:solidFill>
                  <a:srgbClr val="0070C0"/>
                </a:solidFill>
              </a:rPr>
              <a:t>as</a:t>
            </a:r>
            <a:r>
              <a:rPr lang="en-US" sz="1500" dirty="0"/>
              <a:t> </a:t>
            </a:r>
            <a:r>
              <a:rPr lang="en-US" sz="1500" dirty="0" err="1"/>
              <a:t>rg</a:t>
            </a:r>
            <a:endParaRPr lang="en-US" sz="1500" dirty="0"/>
          </a:p>
          <a:p>
            <a:r>
              <a:rPr lang="en-US" sz="1500" dirty="0">
                <a:solidFill>
                  <a:srgbClr val="0070C0"/>
                </a:solidFill>
              </a:rPr>
              <a:t>import</a:t>
            </a:r>
            <a:r>
              <a:rPr lang="en-US" sz="1500" dirty="0"/>
              <a:t> random</a:t>
            </a:r>
          </a:p>
          <a:p>
            <a:endParaRPr lang="en-GB" sz="1500" dirty="0"/>
          </a:p>
          <a:p>
            <a:r>
              <a:rPr lang="en-GB" sz="1500" dirty="0"/>
              <a:t>branches = []</a:t>
            </a:r>
          </a:p>
          <a:p>
            <a:endParaRPr lang="en-GB" sz="1500" dirty="0"/>
          </a:p>
          <a:p>
            <a:r>
              <a:rPr lang="en-US" sz="1500" dirty="0">
                <a:solidFill>
                  <a:srgbClr val="0070C0"/>
                </a:solidFill>
              </a:rPr>
              <a:t>def</a:t>
            </a:r>
            <a:r>
              <a:rPr lang="en-US" sz="1500" dirty="0"/>
              <a:t> </a:t>
            </a:r>
            <a:r>
              <a:rPr lang="en-US" sz="1500" dirty="0">
                <a:solidFill>
                  <a:srgbClr val="0000FF"/>
                </a:solidFill>
              </a:rPr>
              <a:t>Branch</a:t>
            </a:r>
            <a:r>
              <a:rPr lang="en-US" sz="1500" dirty="0"/>
              <a:t>(</a:t>
            </a:r>
            <a:r>
              <a:rPr lang="en-US" sz="1500" dirty="0" err="1"/>
              <a:t>startPos</a:t>
            </a:r>
            <a:r>
              <a:rPr lang="en-US" sz="1500" dirty="0"/>
              <a:t>, </a:t>
            </a:r>
            <a:r>
              <a:rPr lang="en-US" sz="1500" dirty="0" err="1"/>
              <a:t>dir</a:t>
            </a:r>
            <a:r>
              <a:rPr lang="en-US" sz="1500" dirty="0"/>
              <a:t>, </a:t>
            </a:r>
            <a:r>
              <a:rPr lang="en-US" sz="1500" dirty="0" err="1"/>
              <a:t>levelRemained</a:t>
            </a:r>
            <a:r>
              <a:rPr lang="en-US" sz="1500" dirty="0"/>
              <a:t>):</a:t>
            </a:r>
          </a:p>
          <a:p>
            <a:r>
              <a:rPr lang="en-GB" sz="1500" dirty="0"/>
              <a:t>    ...</a:t>
            </a:r>
          </a:p>
          <a:p>
            <a:r>
              <a:rPr lang="en-GB" sz="1500" dirty="0"/>
              <a:t>    </a:t>
            </a:r>
          </a:p>
          <a:p>
            <a:r>
              <a:rPr lang="en-GB" sz="1500" dirty="0"/>
              <a:t>    </a:t>
            </a:r>
            <a:r>
              <a:rPr lang="en-GB" sz="1500" dirty="0">
                <a:solidFill>
                  <a:srgbClr val="0070C0"/>
                </a:solidFill>
              </a:rPr>
              <a:t>if</a:t>
            </a:r>
            <a:r>
              <a:rPr lang="en-GB" sz="1500" dirty="0"/>
              <a:t> (</a:t>
            </a:r>
            <a:r>
              <a:rPr lang="en-GB" sz="1500" dirty="0" err="1"/>
              <a:t>levelRemained</a:t>
            </a:r>
            <a:r>
              <a:rPr lang="en-GB" sz="1500" dirty="0"/>
              <a:t> &gt; 0):</a:t>
            </a:r>
          </a:p>
          <a:p>
            <a:r>
              <a:rPr lang="en-GB" sz="1500" dirty="0"/>
              <a:t>        ...</a:t>
            </a:r>
          </a:p>
          <a:p>
            <a:endParaRPr lang="en-GB" sz="1500" dirty="0"/>
          </a:p>
          <a:p>
            <a:r>
              <a:rPr lang="en-GB" sz="1500" dirty="0"/>
              <a:t>        </a:t>
            </a:r>
            <a:r>
              <a:rPr lang="en-GB" sz="1500" dirty="0" err="1"/>
              <a:t>leftBranchDir</a:t>
            </a:r>
            <a:r>
              <a:rPr lang="en-GB" sz="1500" dirty="0"/>
              <a:t> = rg.</a:t>
            </a:r>
            <a:r>
              <a:rPr lang="en-GB" sz="1500" dirty="0">
                <a:solidFill>
                  <a:srgbClr val="0000FF"/>
                </a:solidFill>
              </a:rPr>
              <a:t>Vector3d</a:t>
            </a:r>
            <a:r>
              <a:rPr lang="en-GB" sz="1500" dirty="0"/>
              <a:t>(</a:t>
            </a:r>
            <a:r>
              <a:rPr lang="en-GB" sz="1500" dirty="0" err="1"/>
              <a:t>dir</a:t>
            </a:r>
            <a:r>
              <a:rPr lang="en-GB" sz="1500" dirty="0"/>
              <a:t>)</a:t>
            </a:r>
          </a:p>
          <a:p>
            <a:r>
              <a:rPr lang="en-GB" sz="1500" dirty="0"/>
              <a:t>        </a:t>
            </a:r>
            <a:r>
              <a:rPr lang="en-GB" sz="1500" dirty="0" err="1"/>
              <a:t>leftBranchDir.</a:t>
            </a:r>
            <a:r>
              <a:rPr lang="en-GB" sz="1500" dirty="0" err="1">
                <a:solidFill>
                  <a:srgbClr val="0000FF"/>
                </a:solidFill>
              </a:rPr>
              <a:t>Rotate</a:t>
            </a:r>
            <a:r>
              <a:rPr lang="en-GB" sz="1500" dirty="0"/>
              <a:t>(-</a:t>
            </a:r>
            <a:r>
              <a:rPr lang="en-GB" sz="1500" dirty="0" err="1"/>
              <a:t>iSpreadAngle</a:t>
            </a:r>
            <a:r>
              <a:rPr lang="en-GB" sz="1500" dirty="0"/>
              <a:t> + </a:t>
            </a:r>
            <a:r>
              <a:rPr lang="en-GB" sz="1500" dirty="0" err="1"/>
              <a:t>random.</a:t>
            </a:r>
            <a:r>
              <a:rPr lang="en-GB" sz="1500" dirty="0" err="1">
                <a:solidFill>
                  <a:srgbClr val="0000FF"/>
                </a:solidFill>
              </a:rPr>
              <a:t>uniform</a:t>
            </a:r>
            <a:r>
              <a:rPr lang="en-GB" sz="1500" dirty="0"/>
              <a:t>(0, </a:t>
            </a:r>
            <a:r>
              <a:rPr lang="en-GB" sz="1500" dirty="0" err="1"/>
              <a:t>iSpreadVariation</a:t>
            </a:r>
            <a:r>
              <a:rPr lang="en-GB" sz="1500" dirty="0"/>
              <a:t>), </a:t>
            </a:r>
            <a:r>
              <a:rPr lang="en-GB" sz="1500" dirty="0" err="1"/>
              <a:t>normalPlane.XAxis</a:t>
            </a:r>
            <a:r>
              <a:rPr lang="en-GB" sz="1500" dirty="0"/>
              <a:t>)</a:t>
            </a:r>
          </a:p>
          <a:p>
            <a:r>
              <a:rPr lang="en-GB" sz="1500" dirty="0"/>
              <a:t>        </a:t>
            </a:r>
            <a:r>
              <a:rPr lang="en-GB" sz="1500" dirty="0" err="1"/>
              <a:t>leftBranchDir</a:t>
            </a:r>
            <a:r>
              <a:rPr lang="en-GB" sz="1500" dirty="0"/>
              <a:t> *= </a:t>
            </a:r>
            <a:r>
              <a:rPr lang="en-GB" sz="1500" dirty="0" err="1"/>
              <a:t>iShrink</a:t>
            </a:r>
            <a:r>
              <a:rPr lang="en-GB" sz="1500" dirty="0"/>
              <a:t> + </a:t>
            </a:r>
            <a:r>
              <a:rPr lang="en-GB" sz="1500" dirty="0" err="1"/>
              <a:t>random.</a:t>
            </a:r>
            <a:r>
              <a:rPr lang="en-GB" sz="1500" dirty="0" err="1">
                <a:solidFill>
                  <a:srgbClr val="0000FF"/>
                </a:solidFill>
              </a:rPr>
              <a:t>uniform</a:t>
            </a:r>
            <a:r>
              <a:rPr lang="en-GB" sz="1500" dirty="0"/>
              <a:t>(0, </a:t>
            </a:r>
            <a:r>
              <a:rPr lang="en-GB" sz="1500" dirty="0" err="1"/>
              <a:t>iShrinkVariation</a:t>
            </a:r>
            <a:r>
              <a:rPr lang="en-GB" sz="1500" dirty="0"/>
              <a:t>)</a:t>
            </a:r>
          </a:p>
          <a:p>
            <a:r>
              <a:rPr lang="en-US" sz="1500" dirty="0"/>
              <a:t>        </a:t>
            </a:r>
            <a:r>
              <a:rPr lang="en-US" sz="1500" dirty="0">
                <a:solidFill>
                  <a:srgbClr val="0000FF"/>
                </a:solidFill>
              </a:rPr>
              <a:t>Branch</a:t>
            </a:r>
            <a:r>
              <a:rPr lang="en-US" sz="1500" dirty="0"/>
              <a:t>(</a:t>
            </a:r>
            <a:r>
              <a:rPr lang="en-US" sz="1500" dirty="0" err="1"/>
              <a:t>endPos</a:t>
            </a:r>
            <a:r>
              <a:rPr lang="en-US" sz="1500" dirty="0"/>
              <a:t>, </a:t>
            </a:r>
            <a:r>
              <a:rPr lang="en-US" sz="1500" dirty="0" err="1"/>
              <a:t>leftBranchDir</a:t>
            </a:r>
            <a:r>
              <a:rPr lang="en-US" sz="1500" dirty="0"/>
              <a:t>, </a:t>
            </a:r>
            <a:r>
              <a:rPr lang="en-US" sz="1500" dirty="0" err="1"/>
              <a:t>levelRemained</a:t>
            </a:r>
            <a:r>
              <a:rPr lang="en-US" sz="1500" dirty="0"/>
              <a:t> - 1)</a:t>
            </a:r>
          </a:p>
          <a:p>
            <a:endParaRPr lang="en-US" sz="1500" dirty="0"/>
          </a:p>
          <a:p>
            <a:r>
              <a:rPr lang="en-GB" sz="1500" dirty="0"/>
              <a:t>        </a:t>
            </a:r>
            <a:r>
              <a:rPr lang="en-GB" sz="1500" dirty="0" err="1"/>
              <a:t>rightBranchDir</a:t>
            </a:r>
            <a:r>
              <a:rPr lang="en-GB" sz="1500" dirty="0"/>
              <a:t> = rg.</a:t>
            </a:r>
            <a:r>
              <a:rPr lang="en-GB" sz="1500" dirty="0">
                <a:solidFill>
                  <a:srgbClr val="0000FF"/>
                </a:solidFill>
              </a:rPr>
              <a:t>Vector3d</a:t>
            </a:r>
            <a:r>
              <a:rPr lang="en-GB" sz="1500" dirty="0"/>
              <a:t>(</a:t>
            </a:r>
            <a:r>
              <a:rPr lang="en-GB" sz="1500" dirty="0" err="1"/>
              <a:t>dir</a:t>
            </a:r>
            <a:r>
              <a:rPr lang="en-GB" sz="1500" dirty="0"/>
              <a:t>)</a:t>
            </a:r>
          </a:p>
          <a:p>
            <a:r>
              <a:rPr lang="en-US" sz="1500" dirty="0"/>
              <a:t>        </a:t>
            </a:r>
            <a:r>
              <a:rPr lang="en-US" sz="1500" dirty="0" err="1"/>
              <a:t>rightBranchDir.</a:t>
            </a:r>
            <a:r>
              <a:rPr lang="en-US" sz="1500" dirty="0" err="1">
                <a:solidFill>
                  <a:srgbClr val="0000FF"/>
                </a:solidFill>
              </a:rPr>
              <a:t>Rotate</a:t>
            </a:r>
            <a:r>
              <a:rPr lang="en-US" sz="1500" dirty="0"/>
              <a:t>(</a:t>
            </a:r>
            <a:r>
              <a:rPr lang="en-US" sz="1500" dirty="0" err="1"/>
              <a:t>iSpreadAngle</a:t>
            </a:r>
            <a:r>
              <a:rPr lang="en-US" sz="1500" dirty="0"/>
              <a:t> + </a:t>
            </a:r>
            <a:r>
              <a:rPr lang="en-GB" sz="1500" dirty="0" err="1"/>
              <a:t>random.</a:t>
            </a:r>
            <a:r>
              <a:rPr lang="en-GB" sz="1500" dirty="0" err="1">
                <a:solidFill>
                  <a:srgbClr val="0000FF"/>
                </a:solidFill>
              </a:rPr>
              <a:t>uniform</a:t>
            </a:r>
            <a:r>
              <a:rPr lang="en-GB" sz="1500" dirty="0"/>
              <a:t>(0, </a:t>
            </a:r>
            <a:r>
              <a:rPr lang="en-GB" sz="1500" dirty="0" err="1"/>
              <a:t>iSpreadVariation</a:t>
            </a:r>
            <a:r>
              <a:rPr lang="en-GB" sz="1500" dirty="0"/>
              <a:t>)</a:t>
            </a:r>
            <a:r>
              <a:rPr lang="en-US" sz="1500" dirty="0"/>
              <a:t>, </a:t>
            </a:r>
            <a:r>
              <a:rPr lang="en-US" sz="1500" dirty="0" err="1"/>
              <a:t>normalPlane.XAxis</a:t>
            </a:r>
            <a:r>
              <a:rPr lang="en-US" sz="1500" dirty="0"/>
              <a:t>)</a:t>
            </a:r>
          </a:p>
          <a:p>
            <a:r>
              <a:rPr lang="en-GB" sz="1500" dirty="0"/>
              <a:t>        </a:t>
            </a:r>
            <a:r>
              <a:rPr lang="en-GB" sz="1500" dirty="0" err="1"/>
              <a:t>rightBranchDir</a:t>
            </a:r>
            <a:r>
              <a:rPr lang="en-GB" sz="1500" dirty="0"/>
              <a:t> *= </a:t>
            </a:r>
            <a:r>
              <a:rPr lang="en-GB" sz="1500" dirty="0" err="1"/>
              <a:t>iShrink</a:t>
            </a:r>
            <a:r>
              <a:rPr lang="en-GB" sz="1500" dirty="0"/>
              <a:t> + </a:t>
            </a:r>
            <a:r>
              <a:rPr lang="en-GB" sz="1500" dirty="0" err="1"/>
              <a:t>random.</a:t>
            </a:r>
            <a:r>
              <a:rPr lang="en-GB" sz="1500" dirty="0" err="1">
                <a:solidFill>
                  <a:srgbClr val="0000FF"/>
                </a:solidFill>
              </a:rPr>
              <a:t>uniform</a:t>
            </a:r>
            <a:r>
              <a:rPr lang="en-GB" sz="1500" dirty="0"/>
              <a:t>(0, </a:t>
            </a:r>
            <a:r>
              <a:rPr lang="en-GB" sz="1500" dirty="0" err="1"/>
              <a:t>iShrinkVariation</a:t>
            </a:r>
            <a:r>
              <a:rPr lang="en-GB" sz="1500" dirty="0"/>
              <a:t>)</a:t>
            </a:r>
          </a:p>
          <a:p>
            <a:r>
              <a:rPr lang="en-US" sz="1500" dirty="0"/>
              <a:t>        </a:t>
            </a:r>
            <a:r>
              <a:rPr lang="en-US" sz="1500" dirty="0">
                <a:solidFill>
                  <a:srgbClr val="0000FF"/>
                </a:solidFill>
              </a:rPr>
              <a:t>Branch</a:t>
            </a:r>
            <a:r>
              <a:rPr lang="en-US" sz="1500" dirty="0"/>
              <a:t>(</a:t>
            </a:r>
            <a:r>
              <a:rPr lang="en-US" sz="1500" dirty="0" err="1"/>
              <a:t>endPos</a:t>
            </a:r>
            <a:r>
              <a:rPr lang="en-US" sz="1500" dirty="0"/>
              <a:t>, </a:t>
            </a:r>
            <a:r>
              <a:rPr lang="en-US" sz="1500" dirty="0" err="1"/>
              <a:t>rightBranchDir</a:t>
            </a:r>
            <a:r>
              <a:rPr lang="en-US" sz="1500" dirty="0"/>
              <a:t>, </a:t>
            </a:r>
            <a:r>
              <a:rPr lang="en-US" sz="1500" dirty="0" err="1"/>
              <a:t>levelRemained</a:t>
            </a:r>
            <a:r>
              <a:rPr lang="en-US" sz="1500" dirty="0"/>
              <a:t> - 1)</a:t>
            </a:r>
          </a:p>
          <a:p>
            <a:endParaRPr lang="en-GB" sz="1500" dirty="0"/>
          </a:p>
          <a:p>
            <a:r>
              <a:rPr lang="en-GB" sz="1500" dirty="0">
                <a:solidFill>
                  <a:srgbClr val="0000FF"/>
                </a:solidFill>
              </a:rPr>
              <a:t>Branch</a:t>
            </a:r>
            <a:r>
              <a:rPr lang="en-GB" sz="1500" dirty="0"/>
              <a:t>(</a:t>
            </a:r>
            <a:r>
              <a:rPr lang="en-GB" sz="1500" dirty="0" err="1"/>
              <a:t>iRootPosition</a:t>
            </a:r>
            <a:r>
              <a:rPr lang="en-GB" sz="1500" dirty="0"/>
              <a:t>, </a:t>
            </a:r>
            <a:r>
              <a:rPr lang="en-GB" sz="1500" dirty="0" err="1"/>
              <a:t>iRootDirection</a:t>
            </a:r>
            <a:r>
              <a:rPr lang="en-GB" sz="1500" dirty="0"/>
              <a:t>, 10)</a:t>
            </a:r>
          </a:p>
          <a:p>
            <a:endParaRPr lang="en-GB" sz="1500" dirty="0"/>
          </a:p>
          <a:p>
            <a:endParaRPr lang="en-GB" sz="1500" dirty="0"/>
          </a:p>
          <a:p>
            <a:endParaRPr lang="en-US" sz="1500" dirty="0"/>
          </a:p>
        </p:txBody>
      </p:sp>
      <p:cxnSp>
        <p:nvCxnSpPr>
          <p:cNvPr id="8" name="Straight Connector 7"/>
          <p:cNvCxnSpPr>
            <a:cxnSpLocks/>
          </p:cNvCxnSpPr>
          <p:nvPr/>
        </p:nvCxnSpPr>
        <p:spPr>
          <a:xfrm>
            <a:off x="4993419" y="4277804"/>
            <a:ext cx="3625795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cxnSpLocks/>
          </p:cNvCxnSpPr>
          <p:nvPr/>
        </p:nvCxnSpPr>
        <p:spPr>
          <a:xfrm>
            <a:off x="4016734" y="4525620"/>
            <a:ext cx="3624469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cxnSpLocks/>
          </p:cNvCxnSpPr>
          <p:nvPr/>
        </p:nvCxnSpPr>
        <p:spPr>
          <a:xfrm>
            <a:off x="4993419" y="5455922"/>
            <a:ext cx="3625795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cxnSpLocks/>
          </p:cNvCxnSpPr>
          <p:nvPr/>
        </p:nvCxnSpPr>
        <p:spPr>
          <a:xfrm>
            <a:off x="4112149" y="5671933"/>
            <a:ext cx="3624469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cxnSpLocks/>
          </p:cNvCxnSpPr>
          <p:nvPr/>
        </p:nvCxnSpPr>
        <p:spPr>
          <a:xfrm>
            <a:off x="748748" y="1790369"/>
            <a:ext cx="131064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2008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3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158" y="258314"/>
            <a:ext cx="9863558" cy="557969"/>
          </a:xfrm>
        </p:spPr>
        <p:txBody>
          <a:bodyPr/>
          <a:lstStyle/>
          <a:p>
            <a:r>
              <a:rPr lang="en-US" sz="3000" dirty="0">
                <a:solidFill>
                  <a:schemeClr val="accent5">
                    <a:lumMod val="75000"/>
                  </a:schemeClr>
                </a:solidFill>
              </a:rPr>
              <a:t>Example: Create a list of spheres from a tree of points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98BA3C8-EBFC-4D1E-9B03-5189D0BF1BDD}"/>
              </a:ext>
            </a:extLst>
          </p:cNvPr>
          <p:cNvSpPr txBox="1">
            <a:spLocks/>
          </p:cNvSpPr>
          <p:nvPr/>
        </p:nvSpPr>
        <p:spPr>
          <a:xfrm>
            <a:off x="378879" y="1624463"/>
            <a:ext cx="6422974" cy="2137411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2">
                <a:lumMod val="50000"/>
              </a:schemeClr>
            </a:solidFill>
          </a:ln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spPr>
        <p:txBody>
          <a:bodyPr vert="horz" lIns="182880" tIns="91440" rIns="182880" bIns="91440" rtlCol="0"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 baseline="0">
                <a:solidFill>
                  <a:schemeClr val="tx1"/>
                </a:solidFill>
                <a:latin typeface="PragmataPro" panose="02000509030000020004" pitchFamily="49" charset="0"/>
                <a:ea typeface="+mj-ea"/>
                <a:cs typeface="PragmataPro" panose="02000509030000020004" pitchFamily="49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GB" dirty="0">
                <a:solidFill>
                  <a:srgbClr val="0070C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import</a:t>
            </a:r>
            <a:r>
              <a:rPr lang="en-GB" dirty="0">
                <a:latin typeface="Iosevka" panose="02000509000000000000" pitchFamily="49" charset="0"/>
                <a:ea typeface="Iosevka" panose="02000509000000000000" pitchFamily="49" charset="0"/>
              </a:rPr>
              <a:t> </a:t>
            </a:r>
            <a:r>
              <a:rPr lang="en-GB" dirty="0" err="1">
                <a:latin typeface="Iosevka" panose="02000509000000000000" pitchFamily="49" charset="0"/>
                <a:ea typeface="Iosevka" panose="02000509000000000000" pitchFamily="49" charset="0"/>
              </a:rPr>
              <a:t>Rhino.Geometry</a:t>
            </a:r>
            <a:r>
              <a:rPr lang="en-GB" dirty="0">
                <a:latin typeface="Iosevka" panose="02000509000000000000" pitchFamily="49" charset="0"/>
                <a:ea typeface="Iosevka" panose="02000509000000000000" pitchFamily="49" charset="0"/>
              </a:rPr>
              <a:t> </a:t>
            </a:r>
            <a:r>
              <a:rPr lang="en-GB" dirty="0">
                <a:solidFill>
                  <a:srgbClr val="0070C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as</a:t>
            </a:r>
            <a:r>
              <a:rPr lang="en-GB" dirty="0">
                <a:latin typeface="Iosevka" panose="02000509000000000000" pitchFamily="49" charset="0"/>
                <a:ea typeface="Iosevka" panose="02000509000000000000" pitchFamily="49" charset="0"/>
              </a:rPr>
              <a:t> </a:t>
            </a:r>
            <a:r>
              <a:rPr lang="en-GB" dirty="0" err="1">
                <a:latin typeface="Iosevka" panose="02000509000000000000" pitchFamily="49" charset="0"/>
                <a:ea typeface="Iosevka" panose="02000509000000000000" pitchFamily="49" charset="0"/>
              </a:rPr>
              <a:t>rg</a:t>
            </a:r>
            <a:endParaRPr lang="en-GB" dirty="0">
              <a:latin typeface="Iosevka" panose="02000509000000000000" pitchFamily="49" charset="0"/>
              <a:ea typeface="Iosevka" panose="02000509000000000000" pitchFamily="49" charset="0"/>
            </a:endParaRPr>
          </a:p>
          <a:p>
            <a:endParaRPr lang="en-GB" dirty="0">
              <a:latin typeface="Iosevka" panose="02000509000000000000" pitchFamily="49" charset="0"/>
              <a:ea typeface="Iosevka" panose="02000509000000000000" pitchFamily="49" charset="0"/>
            </a:endParaRPr>
          </a:p>
          <a:p>
            <a:r>
              <a:rPr lang="en-GB" dirty="0">
                <a:latin typeface="Iosevka" panose="02000509000000000000" pitchFamily="49" charset="0"/>
                <a:ea typeface="Iosevka" panose="02000509000000000000" pitchFamily="49" charset="0"/>
              </a:rPr>
              <a:t>spheres = []</a:t>
            </a:r>
          </a:p>
          <a:p>
            <a:endParaRPr lang="en-GB" dirty="0">
              <a:latin typeface="Iosevka" panose="02000509000000000000" pitchFamily="49" charset="0"/>
              <a:ea typeface="Iosevka" panose="02000509000000000000" pitchFamily="49" charset="0"/>
            </a:endParaRPr>
          </a:p>
          <a:p>
            <a:r>
              <a:rPr lang="en-GB" dirty="0">
                <a:solidFill>
                  <a:srgbClr val="0070C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for</a:t>
            </a:r>
            <a:r>
              <a:rPr lang="en-GB" dirty="0">
                <a:latin typeface="Iosevka" panose="02000509000000000000" pitchFamily="49" charset="0"/>
                <a:ea typeface="Iosevka" panose="02000509000000000000" pitchFamily="49" charset="0"/>
              </a:rPr>
              <a:t> points </a:t>
            </a:r>
            <a:r>
              <a:rPr lang="en-GB" dirty="0">
                <a:solidFill>
                  <a:srgbClr val="0070C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in</a:t>
            </a:r>
            <a:r>
              <a:rPr lang="en-GB" dirty="0">
                <a:latin typeface="Iosevka" panose="02000509000000000000" pitchFamily="49" charset="0"/>
                <a:ea typeface="Iosevka" panose="02000509000000000000" pitchFamily="49" charset="0"/>
              </a:rPr>
              <a:t> </a:t>
            </a:r>
            <a:r>
              <a:rPr lang="en-GB" dirty="0" err="1">
                <a:latin typeface="Iosevka" panose="02000509000000000000" pitchFamily="49" charset="0"/>
                <a:ea typeface="Iosevka" panose="02000509000000000000" pitchFamily="49" charset="0"/>
              </a:rPr>
              <a:t>iPointTree.Branches</a:t>
            </a:r>
            <a:r>
              <a:rPr lang="en-GB" dirty="0">
                <a:latin typeface="Iosevka" panose="02000509000000000000" pitchFamily="49" charset="0"/>
                <a:ea typeface="Iosevka" panose="02000509000000000000" pitchFamily="49" charset="0"/>
              </a:rPr>
              <a:t>:</a:t>
            </a:r>
          </a:p>
          <a:p>
            <a:r>
              <a:rPr lang="en-GB" dirty="0">
                <a:latin typeface="Iosevka" panose="02000509000000000000" pitchFamily="49" charset="0"/>
                <a:ea typeface="Iosevka" panose="02000509000000000000" pitchFamily="49" charset="0"/>
              </a:rPr>
              <a:t>    </a:t>
            </a:r>
            <a:r>
              <a:rPr lang="en-GB" dirty="0">
                <a:solidFill>
                  <a:srgbClr val="0070C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for</a:t>
            </a:r>
            <a:r>
              <a:rPr lang="en-GB" dirty="0">
                <a:latin typeface="Iosevka" panose="02000509000000000000" pitchFamily="49" charset="0"/>
                <a:ea typeface="Iosevka" panose="02000509000000000000" pitchFamily="49" charset="0"/>
              </a:rPr>
              <a:t> point </a:t>
            </a:r>
            <a:r>
              <a:rPr lang="en-GB" dirty="0">
                <a:solidFill>
                  <a:srgbClr val="0070C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in</a:t>
            </a:r>
            <a:r>
              <a:rPr lang="en-GB" dirty="0">
                <a:latin typeface="Iosevka" panose="02000509000000000000" pitchFamily="49" charset="0"/>
                <a:ea typeface="Iosevka" panose="02000509000000000000" pitchFamily="49" charset="0"/>
              </a:rPr>
              <a:t> points:</a:t>
            </a:r>
          </a:p>
          <a:p>
            <a:r>
              <a:rPr lang="en-GB" dirty="0">
                <a:latin typeface="Iosevka" panose="02000509000000000000" pitchFamily="49" charset="0"/>
                <a:ea typeface="Iosevka" panose="02000509000000000000" pitchFamily="49" charset="0"/>
              </a:rPr>
              <a:t>        </a:t>
            </a:r>
            <a:r>
              <a:rPr lang="en-GB" dirty="0" err="1">
                <a:latin typeface="Iosevka" panose="02000509000000000000" pitchFamily="49" charset="0"/>
                <a:ea typeface="Iosevka" panose="02000509000000000000" pitchFamily="49" charset="0"/>
              </a:rPr>
              <a:t>spheres.</a:t>
            </a:r>
            <a:r>
              <a:rPr lang="en-GB" dirty="0" err="1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append</a:t>
            </a:r>
            <a:r>
              <a:rPr lang="en-GB" dirty="0">
                <a:latin typeface="Iosevka" panose="02000509000000000000" pitchFamily="49" charset="0"/>
                <a:ea typeface="Iosevka" panose="02000509000000000000" pitchFamily="49" charset="0"/>
              </a:rPr>
              <a:t>(</a:t>
            </a:r>
            <a:r>
              <a:rPr lang="en-GB" dirty="0" err="1">
                <a:latin typeface="Iosevka" panose="02000509000000000000" pitchFamily="49" charset="0"/>
                <a:ea typeface="Iosevka" panose="02000509000000000000" pitchFamily="49" charset="0"/>
              </a:rPr>
              <a:t>rg.</a:t>
            </a:r>
            <a:r>
              <a:rPr lang="en-GB" dirty="0" err="1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Sphere</a:t>
            </a:r>
            <a:r>
              <a:rPr lang="en-GB" dirty="0">
                <a:latin typeface="Iosevka" panose="02000509000000000000" pitchFamily="49" charset="0"/>
                <a:ea typeface="Iosevka" panose="02000509000000000000" pitchFamily="49" charset="0"/>
              </a:rPr>
              <a:t>(point, 2.0));</a:t>
            </a:r>
          </a:p>
          <a:p>
            <a:endParaRPr lang="en-GB" dirty="0">
              <a:latin typeface="Iosevka" panose="02000509000000000000" pitchFamily="49" charset="0"/>
              <a:ea typeface="Iosevka" panose="02000509000000000000" pitchFamily="49" charset="0"/>
            </a:endParaRPr>
          </a:p>
          <a:p>
            <a:r>
              <a:rPr lang="en-GB" dirty="0" err="1">
                <a:latin typeface="Iosevka" panose="02000509000000000000" pitchFamily="49" charset="0"/>
                <a:ea typeface="Iosevka" panose="02000509000000000000" pitchFamily="49" charset="0"/>
              </a:rPr>
              <a:t>oSpheres</a:t>
            </a:r>
            <a:r>
              <a:rPr lang="en-GB" dirty="0">
                <a:latin typeface="Iosevka" panose="02000509000000000000" pitchFamily="49" charset="0"/>
                <a:ea typeface="Iosevka" panose="02000509000000000000" pitchFamily="49" charset="0"/>
              </a:rPr>
              <a:t> = spheres;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B9EF39-F845-4F32-82E3-54D23281507B}"/>
              </a:ext>
            </a:extLst>
          </p:cNvPr>
          <p:cNvSpPr txBox="1"/>
          <p:nvPr/>
        </p:nvSpPr>
        <p:spPr>
          <a:xfrm>
            <a:off x="315158" y="1020318"/>
            <a:ext cx="88561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Please open file </a:t>
            </a:r>
            <a:r>
              <a:rPr lang="en-US" sz="2000" b="1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DataTree.gh</a:t>
            </a:r>
          </a:p>
        </p:txBody>
      </p:sp>
    </p:spTree>
    <p:extLst>
      <p:ext uri="{BB962C8B-B14F-4D97-AF65-F5344CB8AC3E}">
        <p14:creationId xmlns:p14="http://schemas.microsoft.com/office/powerpoint/2010/main" val="1155455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/>
          <a:srcRect l="5391" r="10287"/>
          <a:stretch/>
        </p:blipFill>
        <p:spPr>
          <a:xfrm>
            <a:off x="3005078" y="3476608"/>
            <a:ext cx="3108960" cy="3271434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30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1416" y="138290"/>
            <a:ext cx="9981456" cy="585497"/>
          </a:xfrm>
        </p:spPr>
        <p:txBody>
          <a:bodyPr/>
          <a:lstStyle/>
          <a:p>
            <a:r>
              <a:rPr lang="en-US" dirty="0"/>
              <a:t>Live Example: Tree growth</a:t>
            </a:r>
          </a:p>
        </p:txBody>
      </p:sp>
      <p:sp>
        <p:nvSpPr>
          <p:cNvPr id="44" name="Title 1"/>
          <p:cNvSpPr txBox="1">
            <a:spLocks/>
          </p:cNvSpPr>
          <p:nvPr/>
        </p:nvSpPr>
        <p:spPr>
          <a:xfrm>
            <a:off x="499125" y="658490"/>
            <a:ext cx="9981456" cy="58043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500" b="1" i="0" kern="1200" baseline="0">
                <a:solidFill>
                  <a:schemeClr val="tx2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000" b="0" dirty="0"/>
              <a:t>Step 3: Adding random variations to the spread angle and shrink factor</a:t>
            </a:r>
            <a:endParaRPr lang="en-US" sz="2000" b="0" dirty="0">
              <a:solidFill>
                <a:srgbClr val="B04A0E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r="12046"/>
          <a:stretch/>
        </p:blipFill>
        <p:spPr>
          <a:xfrm>
            <a:off x="316767" y="1115684"/>
            <a:ext cx="3150001" cy="343763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/>
          <a:srcRect b="3601"/>
          <a:stretch/>
        </p:blipFill>
        <p:spPr>
          <a:xfrm>
            <a:off x="5809679" y="1115684"/>
            <a:ext cx="3478258" cy="323367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36455" y="2871366"/>
            <a:ext cx="3304105" cy="3782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826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31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1416" y="303254"/>
            <a:ext cx="9981456" cy="585497"/>
          </a:xfrm>
        </p:spPr>
        <p:txBody>
          <a:bodyPr/>
          <a:lstStyle/>
          <a:p>
            <a:r>
              <a:rPr lang="en-US" dirty="0"/>
              <a:t>Tree growth: let the fun go on !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5852" y="1009816"/>
            <a:ext cx="6475059" cy="5848184"/>
          </a:xfrm>
          <a:prstGeom prst="rect">
            <a:avLst/>
          </a:prstGeom>
        </p:spPr>
      </p:pic>
      <p:sp>
        <p:nvSpPr>
          <p:cNvPr id="10" name="Speech Bubble: Rectangle with Corners Rounded 9"/>
          <p:cNvSpPr/>
          <p:nvPr/>
        </p:nvSpPr>
        <p:spPr>
          <a:xfrm>
            <a:off x="7741729" y="1397793"/>
            <a:ext cx="1216551" cy="349857"/>
          </a:xfrm>
          <a:prstGeom prst="wedgeRoundRectCallout">
            <a:avLst>
              <a:gd name="adj1" fmla="val 74379"/>
              <a:gd name="adj2" fmla="val -51137"/>
              <a:gd name="adj3" fmla="val 16667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PragmataPro" panose="02000509030000020004" pitchFamily="49" charset="0"/>
                <a:cs typeface="PragmataPro" panose="02000509030000020004" pitchFamily="49" charset="0"/>
              </a:rPr>
              <a:t>Attractor</a:t>
            </a:r>
            <a:endParaRPr lang="en-GB" sz="1600" dirty="0">
              <a:latin typeface="PragmataPro" panose="02000509030000020004" pitchFamily="49" charset="0"/>
              <a:cs typeface="PragmataPro" panose="02000509030000020004" pitchFamily="49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13785" y="1420010"/>
            <a:ext cx="5909652" cy="18774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>
                <a:latin typeface="Segoe UI" panose="020B0502040204020203" pitchFamily="34" charset="0"/>
                <a:cs typeface="Segoe UI" panose="020B0502040204020203" pitchFamily="34" charset="0"/>
              </a:rPr>
              <a:t>There are so many interesting features that you can add: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EA631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Attractor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point that influence the direction of growth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Branches with </a:t>
            </a:r>
            <a:r>
              <a:rPr lang="en-US" dirty="0">
                <a:solidFill>
                  <a:srgbClr val="EA631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thickness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(that should also shrink like the branch length)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346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t="1712" r="9682"/>
          <a:stretch/>
        </p:blipFill>
        <p:spPr>
          <a:xfrm>
            <a:off x="1" y="0"/>
            <a:ext cx="12192000" cy="7294336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32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1416" y="303254"/>
            <a:ext cx="9981456" cy="585497"/>
          </a:xfrm>
        </p:spPr>
        <p:txBody>
          <a:bodyPr/>
          <a:lstStyle/>
          <a:p>
            <a:r>
              <a:rPr lang="en-US" dirty="0"/>
              <a:t>Tree growth: let the fun go on !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863885" y="1192005"/>
            <a:ext cx="3858216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b="1" dirty="0">
                <a:latin typeface="Segoe UI" panose="020B0502040204020203" pitchFamily="34" charset="0"/>
                <a:cs typeface="Segoe UI" panose="020B0502040204020203" pitchFamily="34" charset="0"/>
              </a:rPr>
              <a:t>Make a little forest</a:t>
            </a:r>
            <a:endParaRPr lang="en-US" sz="22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2200" dirty="0">
                <a:latin typeface="Segoe UI" panose="020B0502040204020203" pitchFamily="34" charset="0"/>
                <a:cs typeface="Segoe UI" panose="020B0502040204020203" pitchFamily="34" charset="0"/>
              </a:rPr>
              <a:t>Each tree will have a different look thanks to the random variations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1681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4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158" y="258314"/>
            <a:ext cx="10400968" cy="557969"/>
          </a:xfrm>
        </p:spPr>
        <p:txBody>
          <a:bodyPr/>
          <a:lstStyle/>
          <a:p>
            <a:r>
              <a:rPr lang="en-US" sz="3000" dirty="0">
                <a:solidFill>
                  <a:schemeClr val="accent5">
                    <a:lumMod val="75000"/>
                  </a:schemeClr>
                </a:solidFill>
              </a:rPr>
              <a:t>Example: Create a TREE of spheres from a TREE of points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98BA3C8-EBFC-4D1E-9B03-5189D0BF1BDD}"/>
              </a:ext>
            </a:extLst>
          </p:cNvPr>
          <p:cNvSpPr txBox="1">
            <a:spLocks/>
          </p:cNvSpPr>
          <p:nvPr/>
        </p:nvSpPr>
        <p:spPr>
          <a:xfrm>
            <a:off x="378879" y="1624463"/>
            <a:ext cx="8227710" cy="436726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2">
                <a:lumMod val="50000"/>
              </a:schemeClr>
            </a:solidFill>
          </a:ln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spPr>
        <p:txBody>
          <a:bodyPr vert="horz" lIns="182880" tIns="91440" rIns="182880" bIns="9144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 baseline="0">
                <a:solidFill>
                  <a:schemeClr val="tx1"/>
                </a:solidFill>
                <a:latin typeface="PragmataPro" panose="02000509030000020004" pitchFamily="49" charset="0"/>
                <a:ea typeface="+mj-ea"/>
                <a:cs typeface="PragmataPro" panose="02000509030000020004" pitchFamily="49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GB" dirty="0">
                <a:solidFill>
                  <a:srgbClr val="0070C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import</a:t>
            </a:r>
            <a:r>
              <a:rPr lang="en-GB" dirty="0">
                <a:latin typeface="Iosevka" panose="02000509000000000000" pitchFamily="49" charset="0"/>
                <a:ea typeface="Iosevka" panose="02000509000000000000" pitchFamily="49" charset="0"/>
              </a:rPr>
              <a:t> </a:t>
            </a:r>
            <a:r>
              <a:rPr lang="en-GB" dirty="0" err="1">
                <a:latin typeface="Iosevka" panose="02000509000000000000" pitchFamily="49" charset="0"/>
                <a:ea typeface="Iosevka" panose="02000509000000000000" pitchFamily="49" charset="0"/>
              </a:rPr>
              <a:t>Rhino.Geometry</a:t>
            </a:r>
            <a:r>
              <a:rPr lang="en-GB" dirty="0">
                <a:latin typeface="Iosevka" panose="02000509000000000000" pitchFamily="49" charset="0"/>
                <a:ea typeface="Iosevka" panose="02000509000000000000" pitchFamily="49" charset="0"/>
              </a:rPr>
              <a:t> </a:t>
            </a:r>
            <a:r>
              <a:rPr lang="en-GB" dirty="0">
                <a:solidFill>
                  <a:srgbClr val="0070C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as</a:t>
            </a:r>
            <a:r>
              <a:rPr lang="en-GB" dirty="0">
                <a:latin typeface="Iosevka" panose="02000509000000000000" pitchFamily="49" charset="0"/>
                <a:ea typeface="Iosevka" panose="02000509000000000000" pitchFamily="49" charset="0"/>
              </a:rPr>
              <a:t> </a:t>
            </a:r>
            <a:r>
              <a:rPr lang="en-GB" dirty="0" err="1">
                <a:latin typeface="Iosevka" panose="02000509000000000000" pitchFamily="49" charset="0"/>
                <a:ea typeface="Iosevka" panose="02000509000000000000" pitchFamily="49" charset="0"/>
              </a:rPr>
              <a:t>rg</a:t>
            </a:r>
            <a:endParaRPr lang="en-GB" dirty="0">
              <a:latin typeface="Iosevka" panose="02000509000000000000" pitchFamily="49" charset="0"/>
              <a:ea typeface="Iosevka" panose="02000509000000000000" pitchFamily="49" charset="0"/>
            </a:endParaRPr>
          </a:p>
          <a:p>
            <a:r>
              <a:rPr lang="en-GB" dirty="0">
                <a:solidFill>
                  <a:srgbClr val="0070C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from</a:t>
            </a:r>
            <a:r>
              <a:rPr lang="en-GB" dirty="0">
                <a:latin typeface="Iosevka" panose="02000509000000000000" pitchFamily="49" charset="0"/>
                <a:ea typeface="Iosevka" panose="02000509000000000000" pitchFamily="49" charset="0"/>
              </a:rPr>
              <a:t> Grasshopper </a:t>
            </a:r>
            <a:r>
              <a:rPr lang="en-GB" dirty="0">
                <a:solidFill>
                  <a:srgbClr val="0070C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import</a:t>
            </a:r>
            <a:r>
              <a:rPr lang="en-GB" dirty="0">
                <a:latin typeface="Iosevka" panose="02000509000000000000" pitchFamily="49" charset="0"/>
                <a:ea typeface="Iosevka" panose="02000509000000000000" pitchFamily="49" charset="0"/>
              </a:rPr>
              <a:t> *</a:t>
            </a:r>
          </a:p>
          <a:p>
            <a:endParaRPr lang="en-GB" dirty="0">
              <a:latin typeface="Iosevka" panose="02000509000000000000" pitchFamily="49" charset="0"/>
              <a:ea typeface="Iosevka" panose="02000509000000000000" pitchFamily="49" charset="0"/>
            </a:endParaRPr>
          </a:p>
          <a:p>
            <a:r>
              <a:rPr lang="en-GB" dirty="0" err="1">
                <a:latin typeface="Iosevka" panose="02000509000000000000" pitchFamily="49" charset="0"/>
                <a:ea typeface="Iosevka" panose="02000509000000000000" pitchFamily="49" charset="0"/>
              </a:rPr>
              <a:t>sphereTree</a:t>
            </a:r>
            <a:r>
              <a:rPr lang="en-GB" dirty="0">
                <a:latin typeface="Iosevka" panose="02000509000000000000" pitchFamily="49" charset="0"/>
                <a:ea typeface="Iosevka" panose="02000509000000000000" pitchFamily="49" charset="0"/>
              </a:rPr>
              <a:t> = </a:t>
            </a:r>
            <a:r>
              <a:rPr lang="en-GB" dirty="0" err="1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DataTree</a:t>
            </a:r>
            <a:r>
              <a:rPr lang="en-GB" dirty="0">
                <a:latin typeface="Iosevka" panose="02000509000000000000" pitchFamily="49" charset="0"/>
                <a:ea typeface="Iosevka" panose="02000509000000000000" pitchFamily="49" charset="0"/>
              </a:rPr>
              <a:t>[</a:t>
            </a:r>
            <a:r>
              <a:rPr lang="en-GB" dirty="0" err="1">
                <a:latin typeface="Iosevka" panose="02000509000000000000" pitchFamily="49" charset="0"/>
                <a:ea typeface="Iosevka" panose="02000509000000000000" pitchFamily="49" charset="0"/>
              </a:rPr>
              <a:t>rg.</a:t>
            </a:r>
            <a:r>
              <a:rPr lang="en-GB" dirty="0" err="1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Sphere</a:t>
            </a:r>
            <a:r>
              <a:rPr lang="en-GB" dirty="0">
                <a:latin typeface="Iosevka" panose="02000509000000000000" pitchFamily="49" charset="0"/>
                <a:ea typeface="Iosevka" panose="02000509000000000000" pitchFamily="49" charset="0"/>
              </a:rPr>
              <a:t>]()</a:t>
            </a:r>
          </a:p>
          <a:p>
            <a:endParaRPr lang="en-GB" dirty="0">
              <a:latin typeface="Iosevka" panose="02000509000000000000" pitchFamily="49" charset="0"/>
              <a:ea typeface="Iosevka" panose="02000509000000000000" pitchFamily="49" charset="0"/>
            </a:endParaRPr>
          </a:p>
          <a:p>
            <a:r>
              <a:rPr lang="en-GB" dirty="0">
                <a:solidFill>
                  <a:srgbClr val="0070C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for</a:t>
            </a:r>
            <a:r>
              <a:rPr lang="en-GB" dirty="0">
                <a:latin typeface="Iosevka" panose="02000509000000000000" pitchFamily="49" charset="0"/>
                <a:ea typeface="Iosevka" panose="02000509000000000000" pitchFamily="49" charset="0"/>
              </a:rPr>
              <a:t> path </a:t>
            </a:r>
            <a:r>
              <a:rPr lang="en-GB" dirty="0">
                <a:solidFill>
                  <a:srgbClr val="0070C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in</a:t>
            </a:r>
            <a:r>
              <a:rPr lang="en-GB" dirty="0">
                <a:latin typeface="Iosevka" panose="02000509000000000000" pitchFamily="49" charset="0"/>
                <a:ea typeface="Iosevka" panose="02000509000000000000" pitchFamily="49" charset="0"/>
              </a:rPr>
              <a:t> </a:t>
            </a:r>
            <a:r>
              <a:rPr lang="en-GB" dirty="0" err="1">
                <a:latin typeface="Iosevka" panose="02000509000000000000" pitchFamily="49" charset="0"/>
                <a:ea typeface="Iosevka" panose="02000509000000000000" pitchFamily="49" charset="0"/>
              </a:rPr>
              <a:t>iPointTree.Paths</a:t>
            </a:r>
            <a:r>
              <a:rPr lang="en-GB" dirty="0">
                <a:latin typeface="Iosevka" panose="02000509000000000000" pitchFamily="49" charset="0"/>
                <a:ea typeface="Iosevka" panose="02000509000000000000" pitchFamily="49" charset="0"/>
              </a:rPr>
              <a:t>:</a:t>
            </a:r>
          </a:p>
          <a:p>
            <a:r>
              <a:rPr lang="en-GB" dirty="0">
                <a:latin typeface="Iosevka" panose="02000509000000000000" pitchFamily="49" charset="0"/>
                <a:ea typeface="Iosevka" panose="02000509000000000000" pitchFamily="49" charset="0"/>
              </a:rPr>
              <a:t>    points = </a:t>
            </a:r>
            <a:r>
              <a:rPr lang="en-GB" dirty="0" err="1">
                <a:latin typeface="Iosevka" panose="02000509000000000000" pitchFamily="49" charset="0"/>
                <a:ea typeface="Iosevka" panose="02000509000000000000" pitchFamily="49" charset="0"/>
              </a:rPr>
              <a:t>iPointTree.</a:t>
            </a:r>
            <a:r>
              <a:rPr lang="en-GB" dirty="0" err="1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Branch</a:t>
            </a:r>
            <a:r>
              <a:rPr lang="en-GB" dirty="0">
                <a:latin typeface="Iosevka" panose="02000509000000000000" pitchFamily="49" charset="0"/>
                <a:ea typeface="Iosevka" panose="02000509000000000000" pitchFamily="49" charset="0"/>
              </a:rPr>
              <a:t>(path)</a:t>
            </a:r>
          </a:p>
          <a:p>
            <a:r>
              <a:rPr lang="en-GB" dirty="0">
                <a:latin typeface="Iosevka" panose="02000509000000000000" pitchFamily="49" charset="0"/>
                <a:ea typeface="Iosevka" panose="02000509000000000000" pitchFamily="49" charset="0"/>
              </a:rPr>
              <a:t>    spheres = []</a:t>
            </a:r>
          </a:p>
          <a:p>
            <a:r>
              <a:rPr lang="en-GB" dirty="0">
                <a:latin typeface="Iosevka" panose="02000509000000000000" pitchFamily="49" charset="0"/>
                <a:ea typeface="Iosevka" panose="02000509000000000000" pitchFamily="49" charset="0"/>
              </a:rPr>
              <a:t>    </a:t>
            </a:r>
            <a:r>
              <a:rPr lang="en-GB" dirty="0">
                <a:solidFill>
                  <a:srgbClr val="0070C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for</a:t>
            </a:r>
            <a:r>
              <a:rPr lang="en-GB" dirty="0">
                <a:latin typeface="Iosevka" panose="02000509000000000000" pitchFamily="49" charset="0"/>
                <a:ea typeface="Iosevka" panose="02000509000000000000" pitchFamily="49" charset="0"/>
              </a:rPr>
              <a:t> point </a:t>
            </a:r>
            <a:r>
              <a:rPr lang="en-GB" dirty="0">
                <a:solidFill>
                  <a:srgbClr val="0070C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in</a:t>
            </a:r>
            <a:r>
              <a:rPr lang="en-GB" dirty="0">
                <a:latin typeface="Iosevka" panose="02000509000000000000" pitchFamily="49" charset="0"/>
                <a:ea typeface="Iosevka" panose="02000509000000000000" pitchFamily="49" charset="0"/>
              </a:rPr>
              <a:t> points:</a:t>
            </a:r>
          </a:p>
          <a:p>
            <a:r>
              <a:rPr lang="en-GB" dirty="0">
                <a:latin typeface="Iosevka" panose="02000509000000000000" pitchFamily="49" charset="0"/>
                <a:ea typeface="Iosevka" panose="02000509000000000000" pitchFamily="49" charset="0"/>
              </a:rPr>
              <a:t>        </a:t>
            </a:r>
            <a:r>
              <a:rPr lang="en-GB" dirty="0" err="1">
                <a:latin typeface="Iosevka" panose="02000509000000000000" pitchFamily="49" charset="0"/>
                <a:ea typeface="Iosevka" panose="02000509000000000000" pitchFamily="49" charset="0"/>
              </a:rPr>
              <a:t>spheres.</a:t>
            </a:r>
            <a:r>
              <a:rPr lang="en-GB" dirty="0" err="1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append</a:t>
            </a:r>
            <a:r>
              <a:rPr lang="en-GB" dirty="0">
                <a:latin typeface="Iosevka" panose="02000509000000000000" pitchFamily="49" charset="0"/>
                <a:ea typeface="Iosevka" panose="02000509000000000000" pitchFamily="49" charset="0"/>
              </a:rPr>
              <a:t>(</a:t>
            </a:r>
            <a:r>
              <a:rPr lang="en-GB" dirty="0" err="1">
                <a:latin typeface="Iosevka" panose="02000509000000000000" pitchFamily="49" charset="0"/>
                <a:ea typeface="Iosevka" panose="02000509000000000000" pitchFamily="49" charset="0"/>
              </a:rPr>
              <a:t>rg.</a:t>
            </a:r>
            <a:r>
              <a:rPr lang="en-GB" dirty="0" err="1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Sphere</a:t>
            </a:r>
            <a:r>
              <a:rPr lang="en-GB" dirty="0">
                <a:latin typeface="Iosevka" panose="02000509000000000000" pitchFamily="49" charset="0"/>
                <a:ea typeface="Iosevka" panose="02000509000000000000" pitchFamily="49" charset="0"/>
              </a:rPr>
              <a:t>(point, 2.0));</a:t>
            </a:r>
          </a:p>
          <a:p>
            <a:r>
              <a:rPr lang="en-GB" dirty="0">
                <a:latin typeface="Iosevka" panose="02000509000000000000" pitchFamily="49" charset="0"/>
                <a:ea typeface="Iosevka" panose="02000509000000000000" pitchFamily="49" charset="0"/>
              </a:rPr>
              <a:t>    </a:t>
            </a:r>
            <a:r>
              <a:rPr lang="en-GB" dirty="0" err="1">
                <a:latin typeface="Iosevka" panose="02000509000000000000" pitchFamily="49" charset="0"/>
                <a:ea typeface="Iosevka" panose="02000509000000000000" pitchFamily="49" charset="0"/>
              </a:rPr>
              <a:t>sphereTree.</a:t>
            </a:r>
            <a:r>
              <a:rPr lang="en-GB" dirty="0" err="1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AddRange</a:t>
            </a:r>
            <a:r>
              <a:rPr lang="en-GB" dirty="0">
                <a:latin typeface="Iosevka" panose="02000509000000000000" pitchFamily="49" charset="0"/>
                <a:ea typeface="Iosevka" panose="02000509000000000000" pitchFamily="49" charset="0"/>
              </a:rPr>
              <a:t>(spheres, path)</a:t>
            </a:r>
          </a:p>
          <a:p>
            <a:endParaRPr lang="en-GB" dirty="0">
              <a:latin typeface="Iosevka" panose="02000509000000000000" pitchFamily="49" charset="0"/>
              <a:ea typeface="Iosevka" panose="02000509000000000000" pitchFamily="49" charset="0"/>
            </a:endParaRPr>
          </a:p>
          <a:p>
            <a:r>
              <a:rPr lang="en-GB" dirty="0" err="1">
                <a:latin typeface="Iosevka" panose="02000509000000000000" pitchFamily="49" charset="0"/>
                <a:ea typeface="Iosevka" panose="02000509000000000000" pitchFamily="49" charset="0"/>
              </a:rPr>
              <a:t>oSpheres</a:t>
            </a:r>
            <a:r>
              <a:rPr lang="en-GB" dirty="0">
                <a:latin typeface="Iosevka" panose="02000509000000000000" pitchFamily="49" charset="0"/>
                <a:ea typeface="Iosevka" panose="02000509000000000000" pitchFamily="49" charset="0"/>
              </a:rPr>
              <a:t> = </a:t>
            </a:r>
            <a:r>
              <a:rPr lang="en-GB" dirty="0" err="1">
                <a:latin typeface="Iosevka" panose="02000509000000000000" pitchFamily="49" charset="0"/>
                <a:ea typeface="Iosevka" panose="02000509000000000000" pitchFamily="49" charset="0"/>
              </a:rPr>
              <a:t>sphereTree</a:t>
            </a:r>
            <a:r>
              <a:rPr lang="en-GB" dirty="0">
                <a:latin typeface="Iosevka" panose="02000509000000000000" pitchFamily="49" charset="0"/>
                <a:ea typeface="Iosevka" panose="02000509000000000000" pitchFamily="49" charset="0"/>
              </a:rPr>
              <a:t>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B9EF39-F845-4F32-82E3-54D23281507B}"/>
              </a:ext>
            </a:extLst>
          </p:cNvPr>
          <p:cNvSpPr txBox="1"/>
          <p:nvPr/>
        </p:nvSpPr>
        <p:spPr>
          <a:xfrm>
            <a:off x="315158" y="1020318"/>
            <a:ext cx="88561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Please open file </a:t>
            </a:r>
            <a:r>
              <a:rPr lang="en-US" sz="2000" b="1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DataTree.gh</a:t>
            </a:r>
          </a:p>
        </p:txBody>
      </p:sp>
    </p:spTree>
    <p:extLst>
      <p:ext uri="{BB962C8B-B14F-4D97-AF65-F5344CB8AC3E}">
        <p14:creationId xmlns:p14="http://schemas.microsoft.com/office/powerpoint/2010/main" val="3823116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5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6192" y="2730976"/>
            <a:ext cx="9981456" cy="1858779"/>
          </a:xfrm>
        </p:spPr>
        <p:txBody>
          <a:bodyPr/>
          <a:lstStyle/>
          <a:p>
            <a:pPr algn="ctr"/>
            <a:r>
              <a:rPr lang="en-US" sz="6000" dirty="0">
                <a:solidFill>
                  <a:schemeClr val="accent5">
                    <a:lumMod val="75000"/>
                  </a:schemeClr>
                </a:solidFill>
              </a:rPr>
              <a:t>Parallel Computation</a:t>
            </a:r>
          </a:p>
        </p:txBody>
      </p:sp>
    </p:spTree>
    <p:extLst>
      <p:ext uri="{BB962C8B-B14F-4D97-AF65-F5344CB8AC3E}">
        <p14:creationId xmlns:p14="http://schemas.microsoft.com/office/powerpoint/2010/main" val="3091959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6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158" y="258314"/>
            <a:ext cx="10400968" cy="557969"/>
          </a:xfrm>
        </p:spPr>
        <p:txBody>
          <a:bodyPr/>
          <a:lstStyle/>
          <a:p>
            <a:r>
              <a:rPr lang="en-US" sz="3000" dirty="0">
                <a:solidFill>
                  <a:schemeClr val="accent5">
                    <a:lumMod val="75000"/>
                  </a:schemeClr>
                </a:solidFill>
              </a:rPr>
              <a:t>Example: Intersecting MANY lines with a mesh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98BA3C8-EBFC-4D1E-9B03-5189D0BF1BDD}"/>
              </a:ext>
            </a:extLst>
          </p:cNvPr>
          <p:cNvSpPr txBox="1">
            <a:spLocks/>
          </p:cNvSpPr>
          <p:nvPr/>
        </p:nvSpPr>
        <p:spPr>
          <a:xfrm>
            <a:off x="315158" y="1358127"/>
            <a:ext cx="10471468" cy="524155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2">
                <a:lumMod val="50000"/>
              </a:schemeClr>
            </a:solidFill>
          </a:ln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spPr>
        <p:txBody>
          <a:bodyPr vert="horz" lIns="182880" tIns="91440" rIns="182880" bIns="91440" rtlCol="0">
            <a:normAutofit fontScale="92500" lnSpcReduction="10000"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 baseline="0">
                <a:solidFill>
                  <a:schemeClr val="tx1"/>
                </a:solidFill>
                <a:latin typeface="PragmataPro" panose="02000509030000020004" pitchFamily="49" charset="0"/>
                <a:ea typeface="+mj-ea"/>
                <a:cs typeface="PragmataPro" panose="02000509030000020004" pitchFamily="49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GB" dirty="0">
                <a:solidFill>
                  <a:srgbClr val="0070C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from</a:t>
            </a:r>
            <a:r>
              <a:rPr lang="en-GB" dirty="0">
                <a:latin typeface="Iosevka" panose="02000509000000000000" pitchFamily="49" charset="0"/>
                <a:ea typeface="Iosevka" panose="02000509000000000000" pitchFamily="49" charset="0"/>
              </a:rPr>
              <a:t> </a:t>
            </a:r>
            <a:r>
              <a:rPr lang="en-GB" dirty="0" err="1">
                <a:latin typeface="Iosevka" panose="02000509000000000000" pitchFamily="49" charset="0"/>
                <a:ea typeface="Iosevka" panose="02000509000000000000" pitchFamily="49" charset="0"/>
              </a:rPr>
              <a:t>Rhino.Geometry.Intersect</a:t>
            </a:r>
            <a:r>
              <a:rPr lang="en-GB" dirty="0">
                <a:latin typeface="Iosevka" panose="02000509000000000000" pitchFamily="49" charset="0"/>
                <a:ea typeface="Iosevka" panose="02000509000000000000" pitchFamily="49" charset="0"/>
              </a:rPr>
              <a:t> </a:t>
            </a:r>
            <a:r>
              <a:rPr lang="en-GB" dirty="0">
                <a:solidFill>
                  <a:srgbClr val="0070C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import</a:t>
            </a:r>
            <a:r>
              <a:rPr lang="en-GB" dirty="0">
                <a:latin typeface="Iosevka" panose="02000509000000000000" pitchFamily="49" charset="0"/>
                <a:ea typeface="Iosevka" panose="02000509000000000000" pitchFamily="49" charset="0"/>
              </a:rPr>
              <a:t> Intersection</a:t>
            </a:r>
          </a:p>
          <a:p>
            <a:r>
              <a:rPr lang="en-GB" dirty="0">
                <a:solidFill>
                  <a:srgbClr val="0070C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import</a:t>
            </a:r>
            <a:r>
              <a:rPr lang="en-GB" dirty="0">
                <a:latin typeface="Iosevka" panose="02000509000000000000" pitchFamily="49" charset="0"/>
                <a:ea typeface="Iosevka" panose="02000509000000000000" pitchFamily="49" charset="0"/>
              </a:rPr>
              <a:t> time</a:t>
            </a:r>
          </a:p>
          <a:p>
            <a:r>
              <a:rPr lang="en-GB" dirty="0">
                <a:solidFill>
                  <a:srgbClr val="0070C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from</a:t>
            </a:r>
            <a:r>
              <a:rPr lang="en-GB" dirty="0">
                <a:latin typeface="Iosevka" panose="02000509000000000000" pitchFamily="49" charset="0"/>
                <a:ea typeface="Iosevka" panose="02000509000000000000" pitchFamily="49" charset="0"/>
              </a:rPr>
              <a:t> </a:t>
            </a:r>
            <a:r>
              <a:rPr lang="en-GB" dirty="0" err="1">
                <a:latin typeface="Iosevka" panose="02000509000000000000" pitchFamily="49" charset="0"/>
                <a:ea typeface="Iosevka" panose="02000509000000000000" pitchFamily="49" charset="0"/>
              </a:rPr>
              <a:t>ghpythonlib</a:t>
            </a:r>
            <a:r>
              <a:rPr lang="en-GB" dirty="0">
                <a:latin typeface="Iosevka" panose="02000509000000000000" pitchFamily="49" charset="0"/>
                <a:ea typeface="Iosevka" panose="02000509000000000000" pitchFamily="49" charset="0"/>
              </a:rPr>
              <a:t> </a:t>
            </a:r>
            <a:r>
              <a:rPr lang="en-GB" dirty="0">
                <a:solidFill>
                  <a:srgbClr val="0070C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import</a:t>
            </a:r>
            <a:r>
              <a:rPr lang="en-GB" dirty="0">
                <a:latin typeface="Iosevka" panose="02000509000000000000" pitchFamily="49" charset="0"/>
                <a:ea typeface="Iosevka" panose="02000509000000000000" pitchFamily="49" charset="0"/>
              </a:rPr>
              <a:t> parallel</a:t>
            </a:r>
          </a:p>
          <a:p>
            <a:endParaRPr lang="en-GB" dirty="0">
              <a:latin typeface="Iosevka" panose="02000509000000000000" pitchFamily="49" charset="0"/>
              <a:ea typeface="Iosevka" panose="02000509000000000000" pitchFamily="49" charset="0"/>
            </a:endParaRPr>
          </a:p>
          <a:p>
            <a:r>
              <a:rPr lang="en-GB" dirty="0">
                <a:solidFill>
                  <a:srgbClr val="0070C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def</a:t>
            </a:r>
            <a:r>
              <a:rPr lang="en-GB" dirty="0">
                <a:latin typeface="Iosevka" panose="02000509000000000000" pitchFamily="49" charset="0"/>
                <a:ea typeface="Iosevka" panose="02000509000000000000" pitchFamily="49" charset="0"/>
              </a:rPr>
              <a:t> </a:t>
            </a:r>
            <a:r>
              <a:rPr lang="en-GB" dirty="0" err="1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ProcessOneCurve</a:t>
            </a:r>
            <a:r>
              <a:rPr lang="en-GB" dirty="0">
                <a:latin typeface="Iosevka" panose="02000509000000000000" pitchFamily="49" charset="0"/>
                <a:ea typeface="Iosevka" panose="02000509000000000000" pitchFamily="49" charset="0"/>
              </a:rPr>
              <a:t>(curve):</a:t>
            </a:r>
          </a:p>
          <a:p>
            <a:r>
              <a:rPr lang="en-GB" dirty="0">
                <a:latin typeface="Iosevka" panose="02000509000000000000" pitchFamily="49" charset="0"/>
                <a:ea typeface="Iosevka" panose="02000509000000000000" pitchFamily="49" charset="0"/>
              </a:rPr>
              <a:t>    </a:t>
            </a:r>
            <a:r>
              <a:rPr lang="en-GB" dirty="0">
                <a:solidFill>
                  <a:srgbClr val="0070C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return</a:t>
            </a:r>
            <a:r>
              <a:rPr lang="en-GB" dirty="0">
                <a:latin typeface="Iosevka" panose="02000509000000000000" pitchFamily="49" charset="0"/>
                <a:ea typeface="Iosevka" panose="02000509000000000000" pitchFamily="49" charset="0"/>
              </a:rPr>
              <a:t> </a:t>
            </a:r>
            <a:r>
              <a:rPr lang="en-GB" dirty="0" err="1">
                <a:latin typeface="Iosevka" panose="02000509000000000000" pitchFamily="49" charset="0"/>
                <a:ea typeface="Iosevka" panose="02000509000000000000" pitchFamily="49" charset="0"/>
              </a:rPr>
              <a:t>Intersection.</a:t>
            </a:r>
            <a:r>
              <a:rPr lang="en-GB" dirty="0" err="1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MeshPolyline</a:t>
            </a:r>
            <a:r>
              <a:rPr lang="en-GB" dirty="0">
                <a:latin typeface="Iosevka" panose="02000509000000000000" pitchFamily="49" charset="0"/>
                <a:ea typeface="Iosevka" panose="02000509000000000000" pitchFamily="49" charset="0"/>
              </a:rPr>
              <a:t>(</a:t>
            </a:r>
            <a:r>
              <a:rPr lang="en-GB" dirty="0" err="1">
                <a:latin typeface="Iosevka" panose="02000509000000000000" pitchFamily="49" charset="0"/>
                <a:ea typeface="Iosevka" panose="02000509000000000000" pitchFamily="49" charset="0"/>
              </a:rPr>
              <a:t>iMesh</a:t>
            </a:r>
            <a:r>
              <a:rPr lang="en-GB" dirty="0">
                <a:latin typeface="Iosevka" panose="02000509000000000000" pitchFamily="49" charset="0"/>
                <a:ea typeface="Iosevka" panose="02000509000000000000" pitchFamily="49" charset="0"/>
              </a:rPr>
              <a:t>, </a:t>
            </a:r>
            <a:r>
              <a:rPr lang="en-GB" dirty="0" err="1">
                <a:latin typeface="Iosevka" panose="02000509000000000000" pitchFamily="49" charset="0"/>
                <a:ea typeface="Iosevka" panose="02000509000000000000" pitchFamily="49" charset="0"/>
              </a:rPr>
              <a:t>curve.</a:t>
            </a:r>
            <a:r>
              <a:rPr lang="en-GB" dirty="0" err="1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ToPolyline</a:t>
            </a:r>
            <a:r>
              <a:rPr lang="en-GB" dirty="0">
                <a:latin typeface="Iosevka" panose="02000509000000000000" pitchFamily="49" charset="0"/>
                <a:ea typeface="Iosevka" panose="02000509000000000000" pitchFamily="49" charset="0"/>
              </a:rPr>
              <a:t>(0.1, 0.1, 0.1, </a:t>
            </a:r>
            <a:r>
              <a:rPr lang="en-GB">
                <a:latin typeface="Iosevka" panose="02000509000000000000" pitchFamily="49" charset="0"/>
                <a:ea typeface="Iosevka" panose="02000509000000000000" pitchFamily="49" charset="0"/>
              </a:rPr>
              <a:t>0.1))[0]</a:t>
            </a:r>
            <a:endParaRPr lang="en-GB" dirty="0">
              <a:latin typeface="Iosevka" panose="02000509000000000000" pitchFamily="49" charset="0"/>
              <a:ea typeface="Iosevka" panose="02000509000000000000" pitchFamily="49" charset="0"/>
            </a:endParaRPr>
          </a:p>
          <a:p>
            <a:endParaRPr lang="en-GB" dirty="0">
              <a:latin typeface="Iosevka" panose="02000509000000000000" pitchFamily="49" charset="0"/>
              <a:ea typeface="Iosevka" panose="02000509000000000000" pitchFamily="49" charset="0"/>
            </a:endParaRPr>
          </a:p>
          <a:p>
            <a:r>
              <a:rPr lang="en-GB" dirty="0" err="1">
                <a:latin typeface="Iosevka" panose="02000509000000000000" pitchFamily="49" charset="0"/>
                <a:ea typeface="Iosevka" panose="02000509000000000000" pitchFamily="49" charset="0"/>
              </a:rPr>
              <a:t>startTime</a:t>
            </a:r>
            <a:r>
              <a:rPr lang="en-GB" dirty="0">
                <a:latin typeface="Iosevka" panose="02000509000000000000" pitchFamily="49" charset="0"/>
                <a:ea typeface="Iosevka" panose="02000509000000000000" pitchFamily="49" charset="0"/>
              </a:rPr>
              <a:t> = </a:t>
            </a:r>
            <a:r>
              <a:rPr lang="en-GB" dirty="0" err="1">
                <a:latin typeface="Iosevka" panose="02000509000000000000" pitchFamily="49" charset="0"/>
                <a:ea typeface="Iosevka" panose="02000509000000000000" pitchFamily="49" charset="0"/>
              </a:rPr>
              <a:t>time.</a:t>
            </a:r>
            <a:r>
              <a:rPr lang="en-GB" dirty="0" err="1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time</a:t>
            </a:r>
            <a:r>
              <a:rPr lang="en-GB" dirty="0">
                <a:latin typeface="Iosevka" panose="02000509000000000000" pitchFamily="49" charset="0"/>
                <a:ea typeface="Iosevka" panose="02000509000000000000" pitchFamily="49" charset="0"/>
              </a:rPr>
              <a:t>()</a:t>
            </a:r>
          </a:p>
          <a:p>
            <a:endParaRPr lang="en-GB" dirty="0">
              <a:latin typeface="Iosevka" panose="02000509000000000000" pitchFamily="49" charset="0"/>
              <a:ea typeface="Iosevka" panose="02000509000000000000" pitchFamily="49" charset="0"/>
            </a:endParaRPr>
          </a:p>
          <a:p>
            <a:r>
              <a:rPr lang="en-GB" dirty="0" err="1">
                <a:latin typeface="Iosevka" panose="02000509000000000000" pitchFamily="49" charset="0"/>
                <a:ea typeface="Iosevka" panose="02000509000000000000" pitchFamily="49" charset="0"/>
              </a:rPr>
              <a:t>intersectionLists</a:t>
            </a:r>
            <a:r>
              <a:rPr lang="en-GB" dirty="0">
                <a:latin typeface="Iosevka" panose="02000509000000000000" pitchFamily="49" charset="0"/>
                <a:ea typeface="Iosevka" panose="02000509000000000000" pitchFamily="49" charset="0"/>
              </a:rPr>
              <a:t> = </a:t>
            </a:r>
            <a:r>
              <a:rPr lang="en-GB" dirty="0" err="1">
                <a:latin typeface="Iosevka" panose="02000509000000000000" pitchFamily="49" charset="0"/>
                <a:ea typeface="Iosevka" panose="02000509000000000000" pitchFamily="49" charset="0"/>
              </a:rPr>
              <a:t>parallel.</a:t>
            </a:r>
            <a:r>
              <a:rPr lang="en-GB" dirty="0" err="1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run</a:t>
            </a:r>
            <a:r>
              <a:rPr lang="en-GB" dirty="0">
                <a:latin typeface="Iosevka" panose="02000509000000000000" pitchFamily="49" charset="0"/>
                <a:ea typeface="Iosevka" panose="02000509000000000000" pitchFamily="49" charset="0"/>
              </a:rPr>
              <a:t>(</a:t>
            </a:r>
            <a:r>
              <a:rPr lang="en-GB" dirty="0" err="1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ProcessOneCurve</a:t>
            </a:r>
            <a:r>
              <a:rPr lang="en-GB" dirty="0">
                <a:latin typeface="Iosevka" panose="02000509000000000000" pitchFamily="49" charset="0"/>
                <a:ea typeface="Iosevka" panose="02000509000000000000" pitchFamily="49" charset="0"/>
              </a:rPr>
              <a:t>, </a:t>
            </a:r>
            <a:r>
              <a:rPr lang="en-GB" dirty="0" err="1">
                <a:latin typeface="Iosevka" panose="02000509000000000000" pitchFamily="49" charset="0"/>
                <a:ea typeface="Iosevka" panose="02000509000000000000" pitchFamily="49" charset="0"/>
              </a:rPr>
              <a:t>iCurves</a:t>
            </a:r>
            <a:r>
              <a:rPr lang="en-GB" dirty="0">
                <a:latin typeface="Iosevka" panose="02000509000000000000" pitchFamily="49" charset="0"/>
                <a:ea typeface="Iosevka" panose="02000509000000000000" pitchFamily="49" charset="0"/>
              </a:rPr>
              <a:t>, False)</a:t>
            </a:r>
          </a:p>
          <a:p>
            <a:endParaRPr lang="en-GB" dirty="0">
              <a:latin typeface="Iosevka" panose="02000509000000000000" pitchFamily="49" charset="0"/>
              <a:ea typeface="Iosevka" panose="02000509000000000000" pitchFamily="49" charset="0"/>
            </a:endParaRPr>
          </a:p>
          <a:p>
            <a:r>
              <a:rPr lang="en-GB" dirty="0" err="1">
                <a:latin typeface="Iosevka" panose="02000509000000000000" pitchFamily="49" charset="0"/>
                <a:ea typeface="Iosevka" panose="02000509000000000000" pitchFamily="49" charset="0"/>
              </a:rPr>
              <a:t>allIntersections</a:t>
            </a:r>
            <a:r>
              <a:rPr lang="en-GB" dirty="0">
                <a:latin typeface="Iosevka" panose="02000509000000000000" pitchFamily="49" charset="0"/>
                <a:ea typeface="Iosevka" panose="02000509000000000000" pitchFamily="49" charset="0"/>
              </a:rPr>
              <a:t> = []</a:t>
            </a:r>
          </a:p>
          <a:p>
            <a:endParaRPr lang="en-GB" dirty="0">
              <a:latin typeface="Iosevka" panose="02000509000000000000" pitchFamily="49" charset="0"/>
              <a:ea typeface="Iosevka" panose="02000509000000000000" pitchFamily="49" charset="0"/>
            </a:endParaRPr>
          </a:p>
          <a:p>
            <a:r>
              <a:rPr lang="en-GB" dirty="0">
                <a:solidFill>
                  <a:srgbClr val="0070C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for</a:t>
            </a:r>
            <a:r>
              <a:rPr lang="en-GB" dirty="0">
                <a:latin typeface="Iosevka" panose="02000509000000000000" pitchFamily="49" charset="0"/>
                <a:ea typeface="Iosevka" panose="02000509000000000000" pitchFamily="49" charset="0"/>
              </a:rPr>
              <a:t> </a:t>
            </a:r>
            <a:r>
              <a:rPr lang="en-GB" dirty="0" err="1">
                <a:latin typeface="Iosevka" panose="02000509000000000000" pitchFamily="49" charset="0"/>
                <a:ea typeface="Iosevka" panose="02000509000000000000" pitchFamily="49" charset="0"/>
              </a:rPr>
              <a:t>intersectionList</a:t>
            </a:r>
            <a:r>
              <a:rPr lang="en-GB" dirty="0">
                <a:latin typeface="Iosevka" panose="02000509000000000000" pitchFamily="49" charset="0"/>
                <a:ea typeface="Iosevka" panose="02000509000000000000" pitchFamily="49" charset="0"/>
              </a:rPr>
              <a:t> </a:t>
            </a:r>
            <a:r>
              <a:rPr lang="en-GB" dirty="0">
                <a:solidFill>
                  <a:srgbClr val="0070C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in</a:t>
            </a:r>
            <a:r>
              <a:rPr lang="en-GB" dirty="0">
                <a:latin typeface="Iosevka" panose="02000509000000000000" pitchFamily="49" charset="0"/>
                <a:ea typeface="Iosevka" panose="02000509000000000000" pitchFamily="49" charset="0"/>
              </a:rPr>
              <a:t> </a:t>
            </a:r>
            <a:r>
              <a:rPr lang="en-GB" dirty="0" err="1">
                <a:latin typeface="Iosevka" panose="02000509000000000000" pitchFamily="49" charset="0"/>
                <a:ea typeface="Iosevka" panose="02000509000000000000" pitchFamily="49" charset="0"/>
              </a:rPr>
              <a:t>intersectionLists</a:t>
            </a:r>
            <a:r>
              <a:rPr lang="en-GB" dirty="0">
                <a:latin typeface="Iosevka" panose="02000509000000000000" pitchFamily="49" charset="0"/>
                <a:ea typeface="Iosevka" panose="02000509000000000000" pitchFamily="49" charset="0"/>
              </a:rPr>
              <a:t>:</a:t>
            </a:r>
          </a:p>
          <a:p>
            <a:r>
              <a:rPr lang="en-GB" dirty="0">
                <a:latin typeface="Iosevka" panose="02000509000000000000" pitchFamily="49" charset="0"/>
                <a:ea typeface="Iosevka" panose="02000509000000000000" pitchFamily="49" charset="0"/>
              </a:rPr>
              <a:t>    </a:t>
            </a:r>
            <a:r>
              <a:rPr lang="en-GB" dirty="0" err="1">
                <a:latin typeface="Iosevka" panose="02000509000000000000" pitchFamily="49" charset="0"/>
                <a:ea typeface="Iosevka" panose="02000509000000000000" pitchFamily="49" charset="0"/>
              </a:rPr>
              <a:t>allIntersections.</a:t>
            </a:r>
            <a:r>
              <a:rPr lang="en-GB" dirty="0" err="1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extend</a:t>
            </a:r>
            <a:r>
              <a:rPr lang="en-GB" dirty="0">
                <a:latin typeface="Iosevka" panose="02000509000000000000" pitchFamily="49" charset="0"/>
                <a:ea typeface="Iosevka" panose="02000509000000000000" pitchFamily="49" charset="0"/>
              </a:rPr>
              <a:t>(</a:t>
            </a:r>
            <a:r>
              <a:rPr lang="en-GB" dirty="0" err="1">
                <a:latin typeface="Iosevka" panose="02000509000000000000" pitchFamily="49" charset="0"/>
                <a:ea typeface="Iosevka" panose="02000509000000000000" pitchFamily="49" charset="0"/>
              </a:rPr>
              <a:t>intersectionList</a:t>
            </a:r>
            <a:r>
              <a:rPr lang="en-GB" dirty="0">
                <a:latin typeface="Iosevka" panose="02000509000000000000" pitchFamily="49" charset="0"/>
                <a:ea typeface="Iosevka" panose="02000509000000000000" pitchFamily="49" charset="0"/>
              </a:rPr>
              <a:t>)</a:t>
            </a:r>
          </a:p>
          <a:p>
            <a:endParaRPr lang="en-GB" dirty="0">
              <a:latin typeface="Iosevka" panose="02000509000000000000" pitchFamily="49" charset="0"/>
              <a:ea typeface="Iosevka" panose="02000509000000000000" pitchFamily="49" charset="0"/>
            </a:endParaRPr>
          </a:p>
          <a:p>
            <a:r>
              <a:rPr lang="en-GB" dirty="0" err="1">
                <a:latin typeface="Iosevka" panose="02000509000000000000" pitchFamily="49" charset="0"/>
                <a:ea typeface="Iosevka" panose="02000509000000000000" pitchFamily="49" charset="0"/>
              </a:rPr>
              <a:t>endTime</a:t>
            </a:r>
            <a:r>
              <a:rPr lang="en-GB" dirty="0">
                <a:latin typeface="Iosevka" panose="02000509000000000000" pitchFamily="49" charset="0"/>
                <a:ea typeface="Iosevka" panose="02000509000000000000" pitchFamily="49" charset="0"/>
              </a:rPr>
              <a:t> = </a:t>
            </a:r>
            <a:r>
              <a:rPr lang="en-GB" dirty="0" err="1">
                <a:latin typeface="Iosevka" panose="02000509000000000000" pitchFamily="49" charset="0"/>
                <a:ea typeface="Iosevka" panose="02000509000000000000" pitchFamily="49" charset="0"/>
              </a:rPr>
              <a:t>time.</a:t>
            </a:r>
            <a:r>
              <a:rPr lang="en-GB" dirty="0" err="1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time</a:t>
            </a:r>
            <a:r>
              <a:rPr lang="en-GB" dirty="0">
                <a:latin typeface="Iosevka" panose="02000509000000000000" pitchFamily="49" charset="0"/>
                <a:ea typeface="Iosevka" panose="02000509000000000000" pitchFamily="49" charset="0"/>
              </a:rPr>
              <a:t>()</a:t>
            </a:r>
          </a:p>
          <a:p>
            <a:endParaRPr lang="en-GB" dirty="0">
              <a:latin typeface="Iosevka" panose="02000509000000000000" pitchFamily="49" charset="0"/>
              <a:ea typeface="Iosevka" panose="02000509000000000000" pitchFamily="49" charset="0"/>
            </a:endParaRPr>
          </a:p>
          <a:p>
            <a:r>
              <a:rPr lang="en-GB" dirty="0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print</a:t>
            </a:r>
            <a:r>
              <a:rPr lang="en-GB" dirty="0">
                <a:latin typeface="Iosevka" panose="02000509000000000000" pitchFamily="49" charset="0"/>
                <a:ea typeface="Iosevka" panose="02000509000000000000" pitchFamily="49" charset="0"/>
              </a:rPr>
              <a:t> </a:t>
            </a:r>
            <a:r>
              <a:rPr lang="en-GB" dirty="0" err="1">
                <a:latin typeface="Iosevka" panose="02000509000000000000" pitchFamily="49" charset="0"/>
                <a:ea typeface="Iosevka" panose="02000509000000000000" pitchFamily="49" charset="0"/>
              </a:rPr>
              <a:t>endTime</a:t>
            </a:r>
            <a:r>
              <a:rPr lang="en-GB" dirty="0">
                <a:latin typeface="Iosevka" panose="02000509000000000000" pitchFamily="49" charset="0"/>
                <a:ea typeface="Iosevka" panose="02000509000000000000" pitchFamily="49" charset="0"/>
              </a:rPr>
              <a:t> - </a:t>
            </a:r>
            <a:r>
              <a:rPr lang="en-GB" dirty="0" err="1">
                <a:latin typeface="Iosevka" panose="02000509000000000000" pitchFamily="49" charset="0"/>
                <a:ea typeface="Iosevka" panose="02000509000000000000" pitchFamily="49" charset="0"/>
              </a:rPr>
              <a:t>startTime</a:t>
            </a:r>
            <a:endParaRPr lang="en-GB" dirty="0">
              <a:latin typeface="Iosevka" panose="02000509000000000000" pitchFamily="49" charset="0"/>
              <a:ea typeface="Iosevka" panose="02000509000000000000" pitchFamily="49" charset="0"/>
            </a:endParaRPr>
          </a:p>
          <a:p>
            <a:endParaRPr lang="en-GB" dirty="0">
              <a:latin typeface="Iosevka" panose="02000509000000000000" pitchFamily="49" charset="0"/>
              <a:ea typeface="Iosevka" panose="02000509000000000000" pitchFamily="49" charset="0"/>
            </a:endParaRPr>
          </a:p>
          <a:p>
            <a:r>
              <a:rPr lang="en-GB" dirty="0" err="1">
                <a:latin typeface="Iosevka" panose="02000509000000000000" pitchFamily="49" charset="0"/>
                <a:ea typeface="Iosevka" panose="02000509000000000000" pitchFamily="49" charset="0"/>
              </a:rPr>
              <a:t>oResult</a:t>
            </a:r>
            <a:r>
              <a:rPr lang="en-GB" dirty="0">
                <a:latin typeface="Iosevka" panose="02000509000000000000" pitchFamily="49" charset="0"/>
                <a:ea typeface="Iosevka" panose="02000509000000000000" pitchFamily="49" charset="0"/>
              </a:rPr>
              <a:t> = </a:t>
            </a:r>
            <a:r>
              <a:rPr lang="en-GB" dirty="0" err="1">
                <a:latin typeface="Iosevka" panose="02000509000000000000" pitchFamily="49" charset="0"/>
                <a:ea typeface="Iosevka" panose="02000509000000000000" pitchFamily="49" charset="0"/>
              </a:rPr>
              <a:t>allIntersections</a:t>
            </a:r>
            <a:endParaRPr lang="en-GB" dirty="0">
              <a:latin typeface="Iosevka" panose="02000509000000000000" pitchFamily="49" charset="0"/>
              <a:ea typeface="Iosevka" panose="02000509000000000000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B9EF39-F845-4F32-82E3-54D23281507B}"/>
              </a:ext>
            </a:extLst>
          </p:cNvPr>
          <p:cNvSpPr txBox="1"/>
          <p:nvPr/>
        </p:nvSpPr>
        <p:spPr>
          <a:xfrm>
            <a:off x="315158" y="862459"/>
            <a:ext cx="88561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Please open the file </a:t>
            </a:r>
            <a:r>
              <a:rPr lang="en-US" sz="2000" b="1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Parallel Computation.gh</a:t>
            </a:r>
          </a:p>
        </p:txBody>
      </p:sp>
    </p:spTree>
    <p:extLst>
      <p:ext uri="{BB962C8B-B14F-4D97-AF65-F5344CB8AC3E}">
        <p14:creationId xmlns:p14="http://schemas.microsoft.com/office/powerpoint/2010/main" val="1097823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7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105272" y="1973467"/>
            <a:ext cx="9981456" cy="1962684"/>
          </a:xfrm>
        </p:spPr>
        <p:txBody>
          <a:bodyPr/>
          <a:lstStyle/>
          <a:p>
            <a:pPr algn="ctr"/>
            <a:r>
              <a:rPr lang="en-US" sz="10000" dirty="0"/>
              <a:t>Recursion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46BCAF8-4D1B-498B-8A2B-69FCDD8710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78842" y="3640876"/>
            <a:ext cx="8325172" cy="1407374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  <a:buClr>
                <a:schemeClr val="tx1"/>
              </a:buClr>
              <a:buSzPct val="120000"/>
              <a:buFont typeface="Arial" panose="020B0604020202020204" pitchFamily="34" charset="0"/>
              <a:buChar char="•"/>
            </a:pPr>
            <a:r>
              <a:rPr lang="en-US" sz="3500" dirty="0"/>
              <a:t>Recursive Functions</a:t>
            </a:r>
          </a:p>
          <a:p>
            <a:pPr>
              <a:spcBef>
                <a:spcPts val="0"/>
              </a:spcBef>
              <a:buClr>
                <a:schemeClr val="tx1"/>
              </a:buClr>
              <a:buSzPct val="120000"/>
              <a:buFont typeface="Arial" panose="020B0604020202020204" pitchFamily="34" charset="0"/>
              <a:buChar char="•"/>
            </a:pPr>
            <a:r>
              <a:rPr lang="en-US" sz="3500" dirty="0"/>
              <a:t>Fractals and L-Systems</a:t>
            </a:r>
          </a:p>
        </p:txBody>
      </p:sp>
    </p:spTree>
    <p:extLst>
      <p:ext uri="{BB962C8B-B14F-4D97-AF65-F5344CB8AC3E}">
        <p14:creationId xmlns:p14="http://schemas.microsoft.com/office/powerpoint/2010/main" val="3371898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recursion?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17332" y="1347211"/>
            <a:ext cx="7620752" cy="577383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3000"/>
              <a:t>Recursion: Defining something using </a:t>
            </a:r>
            <a:r>
              <a:rPr lang="en-US" sz="3000">
                <a:solidFill>
                  <a:srgbClr val="EA6312"/>
                </a:solidFill>
              </a:rPr>
              <a:t>itself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8</a:t>
            </a:fld>
            <a:endParaRPr lang="en-US"/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963108" y="1685587"/>
            <a:ext cx="9515170" cy="4073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2pPr>
            <a:lvl3pPr marL="1143000" indent="-22860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3pPr>
            <a:lvl4pPr marL="1600200" indent="-22860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4pPr>
            <a:lvl5pPr marL="2057400" indent="-22860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endParaRPr lang="en-US">
              <a:solidFill>
                <a:srgbClr val="EA6312"/>
              </a:solidFill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569910" y="1690872"/>
            <a:ext cx="9908367" cy="4073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2pPr>
            <a:lvl3pPr marL="1143000" indent="-22860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3pPr>
            <a:lvl4pPr marL="1600200" indent="-22860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4pPr>
            <a:lvl5pPr marL="2057400" indent="-22860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n-US">
              <a:solidFill>
                <a:srgbClr val="EA6312"/>
              </a:solidFill>
            </a:endParaRPr>
          </a:p>
        </p:txBody>
      </p:sp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878259" y="2262970"/>
            <a:ext cx="9908367" cy="40737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200" b="1" dirty="0"/>
              <a:t>An example (from </a:t>
            </a:r>
            <a:r>
              <a:rPr lang="en-US" sz="2200" b="1" dirty="0" err="1"/>
              <a:t>Maths</a:t>
            </a:r>
            <a:r>
              <a:rPr lang="en-US" sz="2200" b="1" dirty="0"/>
              <a:t>)</a:t>
            </a:r>
            <a:endParaRPr lang="en-US" sz="2200" b="1" dirty="0">
              <a:solidFill>
                <a:srgbClr val="EA6312"/>
              </a:solidFill>
            </a:endParaRPr>
          </a:p>
        </p:txBody>
      </p:sp>
      <p:sp>
        <p:nvSpPr>
          <p:cNvPr id="16" name="Content Placeholder 2"/>
          <p:cNvSpPr>
            <a:spLocks noGrp="1"/>
          </p:cNvSpPr>
          <p:nvPr>
            <p:ph idx="1"/>
          </p:nvPr>
        </p:nvSpPr>
        <p:spPr>
          <a:xfrm>
            <a:off x="878259" y="2728795"/>
            <a:ext cx="9908367" cy="40737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200" dirty="0"/>
              <a:t>Factorial</a:t>
            </a:r>
            <a:endParaRPr lang="en-US" sz="2200" dirty="0">
              <a:solidFill>
                <a:srgbClr val="EA6312"/>
              </a:solidFill>
            </a:endParaRPr>
          </a:p>
        </p:txBody>
      </p:sp>
      <p:sp>
        <p:nvSpPr>
          <p:cNvPr id="17" name="Content Placeholder 2"/>
          <p:cNvSpPr>
            <a:spLocks noGrp="1"/>
          </p:cNvSpPr>
          <p:nvPr>
            <p:ph idx="1"/>
          </p:nvPr>
        </p:nvSpPr>
        <p:spPr>
          <a:xfrm>
            <a:off x="2442501" y="2728795"/>
            <a:ext cx="9908367" cy="40737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200"/>
              <a:t>Definition:     n! = 1 * 2 * 3 * 4 * … * (n-1) * n</a:t>
            </a:r>
            <a:endParaRPr lang="en-US" sz="2200">
              <a:solidFill>
                <a:srgbClr val="EA6312"/>
              </a:solidFill>
            </a:endParaRPr>
          </a:p>
        </p:txBody>
      </p:sp>
      <p:sp>
        <p:nvSpPr>
          <p:cNvPr id="18" name="Content Placeholder 2"/>
          <p:cNvSpPr>
            <a:spLocks noGrp="1"/>
          </p:cNvSpPr>
          <p:nvPr>
            <p:ph idx="1"/>
          </p:nvPr>
        </p:nvSpPr>
        <p:spPr>
          <a:xfrm>
            <a:off x="2442501" y="3342220"/>
            <a:ext cx="9908367" cy="113170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200" dirty="0">
                <a:solidFill>
                  <a:sysClr val="windowText" lastClr="000000"/>
                </a:solidFill>
              </a:rPr>
              <a:t>Alternative definition, using </a:t>
            </a:r>
            <a:r>
              <a:rPr lang="en-US" sz="2200" dirty="0">
                <a:solidFill>
                  <a:srgbClr val="EA6312"/>
                </a:solidFill>
              </a:rPr>
              <a:t>recursion:</a:t>
            </a:r>
          </a:p>
          <a:p>
            <a:pPr marL="0" indent="0">
              <a:buNone/>
            </a:pPr>
            <a:r>
              <a:rPr lang="en-US" sz="2200" dirty="0">
                <a:solidFill>
                  <a:sysClr val="windowText" lastClr="000000"/>
                </a:solidFill>
              </a:rPr>
              <a:t>			   1! = 1 </a:t>
            </a:r>
          </a:p>
          <a:p>
            <a:pPr marL="0" indent="0">
              <a:buNone/>
            </a:pPr>
            <a:r>
              <a:rPr lang="en-US" sz="2200" dirty="0">
                <a:solidFill>
                  <a:sysClr val="windowText" lastClr="000000"/>
                </a:solidFill>
              </a:rPr>
              <a:t>             and, n! = n * (n-1)!,  where n &gt; 1</a:t>
            </a:r>
          </a:p>
          <a:p>
            <a:pPr marL="0" indent="0">
              <a:buNone/>
            </a:pPr>
            <a:endParaRPr lang="en-US" sz="2200" dirty="0">
              <a:solidFill>
                <a:sysClr val="windowText" lastClr="000000"/>
              </a:solidFill>
            </a:endParaRPr>
          </a:p>
        </p:txBody>
      </p:sp>
      <p:sp>
        <p:nvSpPr>
          <p:cNvPr id="20" name="Content Placeholder 2"/>
          <p:cNvSpPr>
            <a:spLocks noGrp="1"/>
          </p:cNvSpPr>
          <p:nvPr>
            <p:ph idx="1"/>
          </p:nvPr>
        </p:nvSpPr>
        <p:spPr>
          <a:xfrm>
            <a:off x="878259" y="4473927"/>
            <a:ext cx="9908367" cy="189792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200" dirty="0"/>
              <a:t>Why it works?</a:t>
            </a:r>
          </a:p>
          <a:p>
            <a:pPr marL="0" indent="0">
              <a:buNone/>
            </a:pPr>
            <a:r>
              <a:rPr lang="en-US" sz="2200" dirty="0"/>
              <a:t>			       10! = </a:t>
            </a:r>
            <a:r>
              <a:rPr lang="en-US" sz="2200" dirty="0">
                <a:solidFill>
                  <a:sysClr val="windowText" lastClr="000000"/>
                </a:solidFill>
              </a:rPr>
              <a:t>10 * 9!</a:t>
            </a:r>
          </a:p>
          <a:p>
            <a:pPr marL="0" indent="0">
              <a:buNone/>
            </a:pPr>
            <a:r>
              <a:rPr lang="en-US" sz="2200" dirty="0">
                <a:solidFill>
                  <a:sysClr val="windowText" lastClr="000000"/>
                </a:solidFill>
              </a:rPr>
              <a:t>                               = 10 * 9 * 8!</a:t>
            </a:r>
          </a:p>
          <a:p>
            <a:pPr marL="0" indent="0">
              <a:buNone/>
            </a:pPr>
            <a:r>
              <a:rPr lang="en-US" sz="2200" dirty="0">
                <a:solidFill>
                  <a:sysClr val="windowText" lastClr="000000"/>
                </a:solidFill>
              </a:rPr>
              <a:t>                               = …</a:t>
            </a:r>
          </a:p>
          <a:p>
            <a:pPr marL="0" indent="0">
              <a:buNone/>
            </a:pPr>
            <a:r>
              <a:rPr lang="en-US" sz="2200" dirty="0">
                <a:solidFill>
                  <a:sysClr val="windowText" lastClr="000000"/>
                </a:solidFill>
              </a:rPr>
              <a:t>                               = 10 * 9 * 8 * … * 1!</a:t>
            </a:r>
          </a:p>
          <a:p>
            <a:pPr marL="0" indent="0">
              <a:buNone/>
            </a:pPr>
            <a:endParaRPr lang="en-US" sz="2200" dirty="0">
              <a:solidFill>
                <a:srgbClr val="EA631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154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  <p:bldP spid="15" grpId="0" build="p"/>
      <p:bldP spid="16" grpId="0" build="p"/>
      <p:bldP spid="18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Recursion in Programming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9</a:t>
            </a:fld>
            <a:endParaRPr lang="en-US"/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963107" y="1449684"/>
            <a:ext cx="9515170" cy="4073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2pPr>
            <a:lvl3pPr marL="1143000" indent="-22860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3pPr>
            <a:lvl4pPr marL="1600200" indent="-22860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4pPr>
            <a:lvl5pPr marL="2057400" indent="-22860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endParaRPr lang="en-US">
              <a:solidFill>
                <a:srgbClr val="EA6312"/>
              </a:solidFill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569910" y="1690872"/>
            <a:ext cx="9908367" cy="4073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2pPr>
            <a:lvl3pPr marL="1143000" indent="-22860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3pPr>
            <a:lvl4pPr marL="1600200" indent="-22860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4pPr>
            <a:lvl5pPr marL="2057400" indent="-22860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n-US">
              <a:solidFill>
                <a:srgbClr val="EA6312"/>
              </a:solidFill>
            </a:endParaRPr>
          </a:p>
        </p:txBody>
      </p:sp>
      <p:sp>
        <p:nvSpPr>
          <p:cNvPr id="8" name="Content Placeholder 4"/>
          <p:cNvSpPr>
            <a:spLocks noGrp="1"/>
          </p:cNvSpPr>
          <p:nvPr>
            <p:ph idx="13"/>
          </p:nvPr>
        </p:nvSpPr>
        <p:spPr>
          <a:xfrm>
            <a:off x="807314" y="4033593"/>
            <a:ext cx="4631789" cy="222531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66FF"/>
                </a:solidFill>
              </a:rPr>
              <a:t>def</a:t>
            </a:r>
            <a:r>
              <a:rPr lang="en-US" dirty="0"/>
              <a:t> </a:t>
            </a:r>
            <a:r>
              <a:rPr lang="en-US" dirty="0">
                <a:solidFill>
                  <a:srgbClr val="0000FF"/>
                </a:solidFill>
              </a:rPr>
              <a:t>Factorial</a:t>
            </a:r>
            <a:r>
              <a:rPr lang="en-US" dirty="0"/>
              <a:t>(n):</a:t>
            </a:r>
          </a:p>
          <a:p>
            <a:r>
              <a:rPr lang="en-US" dirty="0"/>
              <a:t>	</a:t>
            </a:r>
            <a:r>
              <a:rPr lang="en-US" dirty="0">
                <a:solidFill>
                  <a:srgbClr val="0070C0"/>
                </a:solidFill>
              </a:rPr>
              <a:t>if</a:t>
            </a:r>
            <a:r>
              <a:rPr lang="en-US" dirty="0"/>
              <a:t> n == 1:</a:t>
            </a:r>
          </a:p>
          <a:p>
            <a:r>
              <a:rPr lang="en-US" dirty="0"/>
              <a:t>		</a:t>
            </a:r>
            <a:r>
              <a:rPr lang="en-US" dirty="0">
                <a:solidFill>
                  <a:srgbClr val="0070C0"/>
                </a:solidFill>
              </a:rPr>
              <a:t>return</a:t>
            </a:r>
            <a:r>
              <a:rPr lang="en-US" dirty="0"/>
              <a:t> 1</a:t>
            </a:r>
          </a:p>
          <a:p>
            <a:r>
              <a:rPr lang="en-US" dirty="0"/>
              <a:t>	</a:t>
            </a:r>
            <a:r>
              <a:rPr lang="en-US" dirty="0">
                <a:solidFill>
                  <a:srgbClr val="0070C0"/>
                </a:solidFill>
              </a:rPr>
              <a:t>else</a:t>
            </a:r>
            <a:r>
              <a:rPr lang="en-US" dirty="0"/>
              <a:t>:</a:t>
            </a:r>
          </a:p>
          <a:p>
            <a:r>
              <a:rPr lang="en-US" dirty="0"/>
              <a:t>		</a:t>
            </a:r>
            <a:r>
              <a:rPr lang="en-US" dirty="0">
                <a:solidFill>
                  <a:srgbClr val="0070C0"/>
                </a:solidFill>
              </a:rPr>
              <a:t>return</a:t>
            </a:r>
            <a:r>
              <a:rPr lang="en-US" dirty="0"/>
              <a:t> n * </a:t>
            </a:r>
            <a:r>
              <a:rPr lang="en-US" dirty="0">
                <a:solidFill>
                  <a:srgbClr val="0000FF"/>
                </a:solidFill>
              </a:rPr>
              <a:t>Factorial</a:t>
            </a:r>
            <a:r>
              <a:rPr lang="en-US" dirty="0"/>
              <a:t>(n-1)</a:t>
            </a:r>
          </a:p>
          <a:p>
            <a:endParaRPr lang="en-US" dirty="0"/>
          </a:p>
          <a:p>
            <a:r>
              <a:rPr lang="en-US" dirty="0">
                <a:solidFill>
                  <a:srgbClr val="0070C0"/>
                </a:solidFill>
              </a:rPr>
              <a:t>print</a:t>
            </a:r>
            <a:r>
              <a:rPr lang="en-US" dirty="0"/>
              <a:t>(</a:t>
            </a:r>
            <a:r>
              <a:rPr lang="en-US" dirty="0">
                <a:solidFill>
                  <a:srgbClr val="0000FF"/>
                </a:solidFill>
              </a:rPr>
              <a:t>Factorial</a:t>
            </a:r>
            <a:r>
              <a:rPr lang="en-US" dirty="0"/>
              <a:t>(4))</a:t>
            </a:r>
          </a:p>
        </p:txBody>
      </p:sp>
      <p:sp>
        <p:nvSpPr>
          <p:cNvPr id="9" name="Content Placeholder 4"/>
          <p:cNvSpPr txBox="1">
            <a:spLocks/>
          </p:cNvSpPr>
          <p:nvPr/>
        </p:nvSpPr>
        <p:spPr>
          <a:xfrm>
            <a:off x="807313" y="3567547"/>
            <a:ext cx="2400970" cy="466046"/>
          </a:xfrm>
          <a:prstGeom prst="rect">
            <a:avLst/>
          </a:prstGeom>
          <a:solidFill>
            <a:schemeClr val="bg2">
              <a:lumMod val="50000"/>
            </a:schemeClr>
          </a:solidFill>
          <a:ln w="12700">
            <a:solidFill>
              <a:schemeClr val="bg2">
                <a:lumMod val="50000"/>
              </a:schemeClr>
            </a:solidFill>
          </a:ln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spPr>
        <p:txBody>
          <a:bodyPr vert="horz" lIns="182880" tIns="91440" rIns="182880" bIns="9144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 baseline="0">
                <a:solidFill>
                  <a:schemeClr val="tx1"/>
                </a:solidFill>
                <a:latin typeface="PragmataPro" panose="02000509030000020004" pitchFamily="49" charset="0"/>
                <a:ea typeface="+mj-ea"/>
                <a:cs typeface="PragmataPro" panose="02000509030000020004" pitchFamily="49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 recursive function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643776" y="2562120"/>
            <a:ext cx="9908367" cy="113170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200" dirty="0">
                <a:solidFill>
                  <a:sysClr val="windowText" lastClr="000000"/>
                </a:solidFill>
              </a:rPr>
              <a:t>Mathematical definition:  1! = 1 </a:t>
            </a:r>
          </a:p>
          <a:p>
            <a:pPr marL="0" indent="0">
              <a:buNone/>
            </a:pPr>
            <a:r>
              <a:rPr lang="en-US" sz="2200" dirty="0">
                <a:solidFill>
                  <a:sysClr val="windowText" lastClr="000000"/>
                </a:solidFill>
              </a:rPr>
              <a:t>                                         n! = n * (n-1)!,  where n &gt; 1</a:t>
            </a:r>
          </a:p>
          <a:p>
            <a:pPr marL="0" indent="0">
              <a:buNone/>
            </a:pPr>
            <a:endParaRPr lang="en-US" sz="2200" dirty="0">
              <a:solidFill>
                <a:sysClr val="windowText" lastClr="000000"/>
              </a:solidFill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254600" y="1208495"/>
            <a:ext cx="9908367" cy="4073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2pPr>
            <a:lvl3pPr marL="1143000" indent="-22860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3pPr>
            <a:lvl4pPr marL="1600200" indent="-22860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4pPr>
            <a:lvl5pPr marL="2057400" indent="-22860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dirty="0"/>
              <a:t>Recursive function: a function that call </a:t>
            </a:r>
            <a:r>
              <a:rPr lang="en-US" dirty="0">
                <a:solidFill>
                  <a:srgbClr val="B04A0E"/>
                </a:solidFill>
              </a:rPr>
              <a:t>itself</a:t>
            </a: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643776" y="1781181"/>
            <a:ext cx="9908367" cy="4073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2pPr>
            <a:lvl3pPr marL="1143000" indent="-22860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3pPr>
            <a:lvl4pPr marL="1600200" indent="-22860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4pPr>
            <a:lvl5pPr marL="2057400" indent="-22860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en-US" sz="2200" b="1" dirty="0"/>
              <a:t>Hands-on Example: </a:t>
            </a:r>
          </a:p>
          <a:p>
            <a:pPr marL="0" indent="0">
              <a:buFont typeface="Wingdings 3" charset="2"/>
              <a:buNone/>
            </a:pPr>
            <a:r>
              <a:rPr lang="en-US" sz="2200" b="1" dirty="0"/>
              <a:t>A recursive function that computes the factorial of a given number</a:t>
            </a:r>
            <a:endParaRPr lang="en-US" sz="2200" b="1" dirty="0">
              <a:solidFill>
                <a:srgbClr val="EA631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9606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 animBg="1"/>
      <p:bldP spid="9" grpId="0" animBg="1"/>
      <p:bldP spid="10" grpId="0" build="p"/>
      <p:bldP spid="11" grpId="0"/>
      <p:bldP spid="12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8868</TotalTime>
  <Words>1475</Words>
  <Application>Microsoft Office PowerPoint</Application>
  <PresentationFormat>Widescreen</PresentationFormat>
  <Paragraphs>372</Paragraphs>
  <Slides>32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0" baseType="lpstr">
      <vt:lpstr>Calibri</vt:lpstr>
      <vt:lpstr>Segoe UI</vt:lpstr>
      <vt:lpstr>PragmataPro</vt:lpstr>
      <vt:lpstr>Iosevka</vt:lpstr>
      <vt:lpstr>Century Gothic</vt:lpstr>
      <vt:lpstr>Wingdings 3</vt:lpstr>
      <vt:lpstr>Arial</vt:lpstr>
      <vt:lpstr>Ion</vt:lpstr>
      <vt:lpstr>PowerPoint Presentation</vt:lpstr>
      <vt:lpstr>DataTree</vt:lpstr>
      <vt:lpstr>Example: Create a list of spheres from a tree of points</vt:lpstr>
      <vt:lpstr>Example: Create a TREE of spheres from a TREE of points</vt:lpstr>
      <vt:lpstr>Parallel Computation</vt:lpstr>
      <vt:lpstr>Example: Intersecting MANY lines with a mesh</vt:lpstr>
      <vt:lpstr>Recursion</vt:lpstr>
      <vt:lpstr>What is recursion?</vt:lpstr>
      <vt:lpstr>Recursion in Programming</vt:lpstr>
      <vt:lpstr>Recursive function: behind the scene</vt:lpstr>
      <vt:lpstr>Can we do it non-recursively?</vt:lpstr>
      <vt:lpstr>Live Example: Creating Rhino geometry recursively</vt:lpstr>
      <vt:lpstr>Live Example: Creating Rhino geometry recursively</vt:lpstr>
      <vt:lpstr>PowerPoint Presentation</vt:lpstr>
      <vt:lpstr>PowerPoint Presentation</vt:lpstr>
      <vt:lpstr>PowerPoint Presentation</vt:lpstr>
      <vt:lpstr>Recursion with branching</vt:lpstr>
      <vt:lpstr>Branching recursion</vt:lpstr>
      <vt:lpstr>Branching recursion</vt:lpstr>
      <vt:lpstr>A non-recursive version</vt:lpstr>
      <vt:lpstr>Fractal Geometries</vt:lpstr>
      <vt:lpstr>Live Example: Sierpenski triangle</vt:lpstr>
      <vt:lpstr>Live Example: Sierpenski triangle</vt:lpstr>
      <vt:lpstr>A recursive joke from Google</vt:lpstr>
      <vt:lpstr>Live Example: Tree growth</vt:lpstr>
      <vt:lpstr>Live Example: Tree growth</vt:lpstr>
      <vt:lpstr>Live Example: Tree growth</vt:lpstr>
      <vt:lpstr>Live Example: Tree growth</vt:lpstr>
      <vt:lpstr>Live Example: Tree growth</vt:lpstr>
      <vt:lpstr>Live Example: Tree growth</vt:lpstr>
      <vt:lpstr>Tree growth: let the fun go on !</vt:lpstr>
      <vt:lpstr>Tree growth: let the fun go on 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Long Nguyen</dc:creator>
  <cp:lastModifiedBy>Long Nguyen</cp:lastModifiedBy>
  <cp:revision>747</cp:revision>
  <dcterms:created xsi:type="dcterms:W3CDTF">2015-03-01T18:30:11Z</dcterms:created>
  <dcterms:modified xsi:type="dcterms:W3CDTF">2020-02-13T09:31:56Z</dcterms:modified>
</cp:coreProperties>
</file>